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851" r:id="rId2"/>
    <p:sldId id="788" r:id="rId3"/>
    <p:sldId id="827" r:id="rId4"/>
    <p:sldId id="835" r:id="rId5"/>
    <p:sldId id="2854" r:id="rId6"/>
    <p:sldId id="825" r:id="rId7"/>
    <p:sldId id="826" r:id="rId8"/>
    <p:sldId id="268" r:id="rId9"/>
    <p:sldId id="2894" r:id="rId10"/>
    <p:sldId id="833" r:id="rId11"/>
    <p:sldId id="834" r:id="rId12"/>
    <p:sldId id="2860" r:id="rId13"/>
    <p:sldId id="832" r:id="rId14"/>
    <p:sldId id="749" r:id="rId15"/>
    <p:sldId id="2877" r:id="rId16"/>
    <p:sldId id="2876" r:id="rId17"/>
    <p:sldId id="2878" r:id="rId18"/>
    <p:sldId id="2896" r:id="rId19"/>
    <p:sldId id="2895" r:id="rId20"/>
    <p:sldId id="2897" r:id="rId21"/>
    <p:sldId id="2898" r:id="rId22"/>
    <p:sldId id="2899" r:id="rId23"/>
    <p:sldId id="2900" r:id="rId24"/>
    <p:sldId id="2901" r:id="rId25"/>
    <p:sldId id="882" r:id="rId26"/>
    <p:sldId id="759" r:id="rId27"/>
    <p:sldId id="2916" r:id="rId28"/>
    <p:sldId id="809" r:id="rId29"/>
    <p:sldId id="805" r:id="rId30"/>
    <p:sldId id="795" r:id="rId31"/>
    <p:sldId id="785" r:id="rId32"/>
    <p:sldId id="810" r:id="rId33"/>
    <p:sldId id="817" r:id="rId34"/>
    <p:sldId id="787" r:id="rId35"/>
    <p:sldId id="812" r:id="rId36"/>
    <p:sldId id="799" r:id="rId37"/>
    <p:sldId id="789" r:id="rId38"/>
    <p:sldId id="2903" r:id="rId39"/>
    <p:sldId id="779" r:id="rId40"/>
    <p:sldId id="780" r:id="rId41"/>
    <p:sldId id="2914" r:id="rId42"/>
    <p:sldId id="2915" r:id="rId43"/>
    <p:sldId id="772" r:id="rId44"/>
    <p:sldId id="773" r:id="rId45"/>
    <p:sldId id="786" r:id="rId46"/>
    <p:sldId id="2904" r:id="rId47"/>
    <p:sldId id="781" r:id="rId48"/>
    <p:sldId id="782" r:id="rId49"/>
    <p:sldId id="2907" r:id="rId50"/>
    <p:sldId id="2912" r:id="rId51"/>
    <p:sldId id="2913" r:id="rId52"/>
    <p:sldId id="2905" r:id="rId53"/>
    <p:sldId id="2906" r:id="rId54"/>
    <p:sldId id="2908" r:id="rId55"/>
    <p:sldId id="2909" r:id="rId56"/>
    <p:sldId id="2910" r:id="rId57"/>
    <p:sldId id="2911" r:id="rId58"/>
    <p:sldId id="761" r:id="rId59"/>
    <p:sldId id="880" r:id="rId60"/>
    <p:sldId id="883" r:id="rId61"/>
    <p:sldId id="884" r:id="rId62"/>
    <p:sldId id="885" r:id="rId63"/>
    <p:sldId id="886" r:id="rId64"/>
    <p:sldId id="887" r:id="rId65"/>
    <p:sldId id="820" r:id="rId66"/>
    <p:sldId id="814" r:id="rId67"/>
    <p:sldId id="888" r:id="rId68"/>
    <p:sldId id="821" r:id="rId69"/>
    <p:sldId id="822" r:id="rId70"/>
    <p:sldId id="879" r:id="rId71"/>
    <p:sldId id="2882" r:id="rId72"/>
    <p:sldId id="2883" r:id="rId73"/>
    <p:sldId id="2884" r:id="rId74"/>
    <p:sldId id="2885" r:id="rId75"/>
    <p:sldId id="2886" r:id="rId76"/>
    <p:sldId id="2887" r:id="rId77"/>
    <p:sldId id="2888" r:id="rId78"/>
    <p:sldId id="2893" r:id="rId79"/>
    <p:sldId id="2890" r:id="rId80"/>
    <p:sldId id="2891" r:id="rId81"/>
  </p:sldIdLst>
  <p:sldSz cx="12192000" cy="6858000"/>
  <p:notesSz cx="6858000" cy="9144000"/>
  <p:custDataLst>
    <p:tags r:id="rId84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K Huang" initials="HH" lastIdx="35" clrIdx="0">
    <p:extLst>
      <p:ext uri="{19B8F6BF-5375-455C-9EA6-DF929625EA0E}">
        <p15:presenceInfo xmlns:p15="http://schemas.microsoft.com/office/powerpoint/2012/main" userId="444e486902488a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FF"/>
    <a:srgbClr val="FF99FF"/>
    <a:srgbClr val="44546A"/>
    <a:srgbClr val="FFFF99"/>
    <a:srgbClr val="FF3300"/>
    <a:srgbClr val="FF5050"/>
    <a:srgbClr val="FF66CC"/>
    <a:srgbClr val="0070C0"/>
    <a:srgbClr val="00B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3784" autoAdjust="0"/>
  </p:normalViewPr>
  <p:slideViewPr>
    <p:cSldViewPr snapToGrid="0">
      <p:cViewPr>
        <p:scale>
          <a:sx n="100" d="100"/>
          <a:sy n="100" d="100"/>
        </p:scale>
        <p:origin x="1723" y="14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gs" Target="tags/tag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entury Gothic"/>
      </a:defRPr>
    </a:lvl1pPr>
    <a:lvl2pPr indent="228600" latinLnBrk="0">
      <a:defRPr sz="1200">
        <a:latin typeface="+mj-lt"/>
        <a:ea typeface="+mj-ea"/>
        <a:cs typeface="+mj-cs"/>
        <a:sym typeface="Century Gothic"/>
      </a:defRPr>
    </a:lvl2pPr>
    <a:lvl3pPr indent="457200" latinLnBrk="0">
      <a:defRPr sz="1200">
        <a:latin typeface="+mj-lt"/>
        <a:ea typeface="+mj-ea"/>
        <a:cs typeface="+mj-cs"/>
        <a:sym typeface="Century Gothic"/>
      </a:defRPr>
    </a:lvl3pPr>
    <a:lvl4pPr indent="685800" latinLnBrk="0">
      <a:defRPr sz="1200">
        <a:latin typeface="+mj-lt"/>
        <a:ea typeface="+mj-ea"/>
        <a:cs typeface="+mj-cs"/>
        <a:sym typeface="Century Gothic"/>
      </a:defRPr>
    </a:lvl4pPr>
    <a:lvl5pPr indent="914400" latinLnBrk="0">
      <a:defRPr sz="1200">
        <a:latin typeface="+mj-lt"/>
        <a:ea typeface="+mj-ea"/>
        <a:cs typeface="+mj-cs"/>
        <a:sym typeface="Century Gothic"/>
      </a:defRPr>
    </a:lvl5pPr>
    <a:lvl6pPr indent="1143000" latinLnBrk="0">
      <a:defRPr sz="1200">
        <a:latin typeface="+mj-lt"/>
        <a:ea typeface="+mj-ea"/>
        <a:cs typeface="+mj-cs"/>
        <a:sym typeface="Century Gothic"/>
      </a:defRPr>
    </a:lvl6pPr>
    <a:lvl7pPr indent="1371600" latinLnBrk="0">
      <a:defRPr sz="1200">
        <a:latin typeface="+mj-lt"/>
        <a:ea typeface="+mj-ea"/>
        <a:cs typeface="+mj-cs"/>
        <a:sym typeface="Century Gothic"/>
      </a:defRPr>
    </a:lvl7pPr>
    <a:lvl8pPr indent="1600200" latinLnBrk="0">
      <a:defRPr sz="1200">
        <a:latin typeface="+mj-lt"/>
        <a:ea typeface="+mj-ea"/>
        <a:cs typeface="+mj-cs"/>
        <a:sym typeface="Century Gothic"/>
      </a:defRPr>
    </a:lvl8pPr>
    <a:lvl9pPr indent="1828800" latinLnBrk="0">
      <a:defRPr sz="1200">
        <a:latin typeface="+mj-lt"/>
        <a:ea typeface="+mj-ea"/>
        <a:cs typeface="+mj-cs"/>
        <a:sym typeface="Century Gothic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09600" y="2493508"/>
            <a:ext cx="10407929" cy="1828800"/>
          </a:xfrm>
          <a:ln>
            <a:noFill/>
          </a:ln>
        </p:spPr>
        <p:txBody>
          <a:bodyPr vert="horz" tIns="0" rIns="18288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 dirty="0"/>
              <a:t>按一下以編輯母片標題樣式</a:t>
            </a:r>
            <a:endParaRPr kumimoji="0" lang="zh-TW" altLang="en-US" noProof="0" dirty="0"/>
          </a:p>
        </p:txBody>
      </p:sp>
      <p:sp>
        <p:nvSpPr>
          <p:cNvPr id="17" name="副標題 16"/>
          <p:cNvSpPr>
            <a:spLocks noGrp="1"/>
          </p:cNvSpPr>
          <p:nvPr>
            <p:ph type="subTitle" idx="1" hasCustomPrompt="1"/>
          </p:nvPr>
        </p:nvSpPr>
        <p:spPr>
          <a:xfrm>
            <a:off x="607592" y="4322308"/>
            <a:ext cx="10411969" cy="1752600"/>
          </a:xfrm>
        </p:spPr>
        <p:txBody>
          <a:bodyPr lIns="0" rIns="18288" rtlCol="0"/>
          <a:lstStyle>
            <a:lvl1pPr marL="0" marR="45720" indent="0" algn="l">
              <a:buNone/>
              <a:defRPr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 noProof="0" dirty="0"/>
              <a:t>按一下以編輯母片子標題樣式</a:t>
            </a:r>
            <a:endParaRPr kumimoji="0" lang="zh-TW" altLang="en-US" noProof="0" dirty="0"/>
          </a:p>
        </p:txBody>
      </p:sp>
      <p:sp>
        <p:nvSpPr>
          <p:cNvPr id="30" name="日期預留位置 2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76010F5-1FDB-4412-9DA5-0DC277F3AA47}" type="datetime2">
              <a:rPr lang="zh-TW" altLang="en-US" smtClean="0"/>
              <a:t>2024年5月24日</a:t>
            </a:fld>
            <a:endParaRPr lang="zh-TW" altLang="en-US" dirty="0"/>
          </a:p>
        </p:txBody>
      </p:sp>
      <p:sp>
        <p:nvSpPr>
          <p:cNvPr id="19" name="頁尾預留位置 1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noProof="0" dirty="0"/>
              <a:t>新增頁尾</a:t>
            </a:r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217" y="427903"/>
            <a:ext cx="2806962" cy="102642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201258"/>
            <a:ext cx="10972800" cy="719305"/>
          </a:xfrm>
        </p:spPr>
        <p:txBody>
          <a:bodyPr rtlCol="0">
            <a:normAutofit/>
          </a:bodyPr>
          <a:lstStyle>
            <a:lvl1pPr>
              <a:defRPr sz="3600" b="1"/>
            </a:lvl1pPr>
          </a:lstStyle>
          <a:p>
            <a:pPr rtl="0"/>
            <a:r>
              <a:rPr lang="zh-TW" altLang="en-US" dirty="0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 rtl="0" eaLnBrk="1" latinLnBrk="0" hangingPunct="1"/>
            <a:r>
              <a:rPr lang="zh-TW" altLang="en-US" dirty="0"/>
              <a:t>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endParaRPr kumimoji="0"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032A294-16A4-4EBE-BAE1-F92EFB453A48}" type="datetime2">
              <a:rPr lang="zh-TW" altLang="en-US" smtClean="0"/>
              <a:t>2024年5月24日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2646617" y="4943959"/>
            <a:ext cx="184731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endParaRPr lang="en-US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3703" y="2682494"/>
            <a:ext cx="10363200" cy="1362456"/>
          </a:xfr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dirty="0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523703" y="4070422"/>
            <a:ext cx="10363200" cy="1509712"/>
          </a:xfr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 dirty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2F135DD-489F-40F6-9DF5-0023BF78E97D}" type="datetime2">
              <a:rPr lang="zh-TW" altLang="en-US" smtClean="0"/>
              <a:t>2024年5月24日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 hasCustomPrompt="1"/>
          </p:nvPr>
        </p:nvSpPr>
        <p:spPr>
          <a:xfrm>
            <a:off x="609600" y="1920085"/>
            <a:ext cx="5384800" cy="4434840"/>
          </a:xfrm>
        </p:spPr>
        <p:txBody>
          <a:bodyPr rtlCol="0"/>
          <a:lstStyle>
            <a:lvl1pPr>
              <a:defRPr sz="26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 sz="24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 sz="20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 sz="18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 sz="18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 rtl="0" eaLnBrk="1" latinLnBrk="0" hangingPunct="1"/>
            <a:r>
              <a:rPr lang="zh-TW" altLang="en-US" dirty="0"/>
              <a:t>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6197600" y="1920085"/>
            <a:ext cx="5384800" cy="4434840"/>
          </a:xfrm>
        </p:spPr>
        <p:txBody>
          <a:bodyPr rtlCol="0"/>
          <a:lstStyle>
            <a:lvl1pPr>
              <a:defRPr sz="26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 sz="24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 sz="20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 sz="18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 sz="18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 rtl="0" eaLnBrk="1" latinLnBrk="0" hangingPunct="1"/>
            <a:r>
              <a:rPr lang="zh-TW" altLang="en-US" dirty="0"/>
              <a:t>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endParaRPr kumimoji="0"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6C209C4-ED81-4BB2-901D-6F9161800EE0}" type="datetime2">
              <a:rPr lang="zh-TW" altLang="en-US" smtClean="0"/>
              <a:t>2024年5月24日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rtlCol="0" anchor="b"/>
          <a:lstStyle>
            <a:lvl1pPr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rtlCol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 hasCustomPrompt="1"/>
          </p:nvPr>
        </p:nvSpPr>
        <p:spPr>
          <a:xfrm>
            <a:off x="609600" y="2514600"/>
            <a:ext cx="5386917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 hasCustomPrompt="1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rtlCol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 hasCustomPrompt="1"/>
          </p:nvPr>
        </p:nvSpPr>
        <p:spPr>
          <a:xfrm>
            <a:off x="6193368" y="2514600"/>
            <a:ext cx="5389033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00FEF3-3DB6-4A7C-AB4D-ACE4B86A9E82}" type="datetime2">
              <a:rPr lang="zh-TW" altLang="en-US" smtClean="0"/>
              <a:t>2024年5月24日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25927D5-6AF4-4517-AA98-65218CDB69F3}" type="datetime2">
              <a:rPr lang="zh-TW" altLang="en-US" smtClean="0"/>
              <a:t>2024年5月24日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04800" y="136524"/>
            <a:ext cx="10972800" cy="719305"/>
          </a:xfrm>
        </p:spPr>
        <p:txBody>
          <a:bodyPr rtlCol="0">
            <a:normAutofit/>
          </a:bodyPr>
          <a:lstStyle>
            <a:lvl1pPr>
              <a:defRPr sz="3600" b="1"/>
            </a:lvl1pPr>
          </a:lstStyle>
          <a:p>
            <a:pPr rtl="0"/>
            <a:r>
              <a:rPr lang="zh-TW" altLang="en-US" dirty="0"/>
              <a:t>按一下以編輯母片標題樣式</a:t>
            </a:r>
            <a:endParaRPr kumimoji="0"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17" y="705"/>
            <a:ext cx="12168000" cy="326345"/>
          </a:xfrm>
          <a:prstGeom prst="rect">
            <a:avLst/>
          </a:prstGeom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740" y="6397942"/>
            <a:ext cx="501660" cy="2819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740" y="6397942"/>
            <a:ext cx="501660" cy="2819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dirty="0"/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dirty="0"/>
              <a:t>按一下以編輯母片標題樣式</a:t>
            </a:r>
            <a:endParaRPr kumimoji="0" lang="zh-TW" altLang="en-US" dirty="0"/>
          </a:p>
        </p:txBody>
      </p:sp>
      <p:sp>
        <p:nvSpPr>
          <p:cNvPr id="4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707136" y="2704664"/>
            <a:ext cx="10363200" cy="1509712"/>
          </a:xfrm>
          <a:prstGeom prst="rect">
            <a:avLst/>
          </a:prstGeo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 dirty="0"/>
              <a:t>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/>
          <p:cNvGrpSpPr/>
          <p:nvPr/>
        </p:nvGrpSpPr>
        <p:grpSpPr>
          <a:xfrm>
            <a:off x="-36075" y="0"/>
            <a:ext cx="12217400" cy="6879658"/>
            <a:chOff x="12656" y="-21658"/>
            <a:chExt cx="12217400" cy="6879658"/>
          </a:xfrm>
        </p:grpSpPr>
        <p:sp>
          <p:nvSpPr>
            <p:cNvPr id="26" name="矩形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grpSp>
          <p:nvGrpSpPr>
            <p:cNvPr id="27" name="群組 26"/>
            <p:cNvGrpSpPr/>
            <p:nvPr/>
          </p:nvGrpSpPr>
          <p:grpSpPr>
            <a:xfrm>
              <a:off x="12656" y="-21658"/>
              <a:ext cx="12217400" cy="294469"/>
              <a:chOff x="-12700" y="-7144"/>
              <a:chExt cx="12217400" cy="294469"/>
            </a:xfrm>
          </p:grpSpPr>
          <p:sp>
            <p:nvSpPr>
              <p:cNvPr id="28" name="手繪多邊形 27"/>
              <p:cNvSpPr/>
              <p:nvPr/>
            </p:nvSpPr>
            <p:spPr bwMode="auto">
              <a:xfrm>
                <a:off x="-12700" y="-7144"/>
                <a:ext cx="12217400" cy="294469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zh-TW" altLang="en-US" sz="1800" noProof="0" dirty="0">
                  <a:solidFill>
                    <a:schemeClr val="tx1"/>
                  </a:solidFill>
                  <a:latin typeface="細明體" panose="02020509000000000000" pitchFamily="49" charset="-120"/>
                  <a:ea typeface="細明體" panose="02020509000000000000" pitchFamily="49" charset="-120"/>
                  <a:cs typeface="+mn-cs"/>
                </a:endParaRPr>
              </a:p>
            </p:txBody>
          </p:sp>
          <p:sp>
            <p:nvSpPr>
              <p:cNvPr id="29" name="手繪多邊形 28"/>
              <p:cNvSpPr/>
              <p:nvPr/>
            </p:nvSpPr>
            <p:spPr bwMode="auto">
              <a:xfrm>
                <a:off x="5842000" y="-7143"/>
                <a:ext cx="6350000" cy="294468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8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zh-TW" altLang="en-US" sz="1800" noProof="0" dirty="0">
                  <a:solidFill>
                    <a:schemeClr val="tx1"/>
                  </a:solidFill>
                  <a:latin typeface="細明體" panose="02020509000000000000" pitchFamily="49" charset="-120"/>
                  <a:ea typeface="細明體" panose="02020509000000000000" pitchFamily="49" charset="-120"/>
                  <a:cs typeface="+mn-cs"/>
                </a:endParaRPr>
              </a:p>
            </p:txBody>
          </p:sp>
        </p:grpSp>
      </p:grpSp>
      <p:sp>
        <p:nvSpPr>
          <p:cNvPr id="30" name="文字預留位置 29"/>
          <p:cNvSpPr>
            <a:spLocks noGrp="1"/>
          </p:cNvSpPr>
          <p:nvPr>
            <p:ph type="body" idx="1"/>
          </p:nvPr>
        </p:nvSpPr>
        <p:spPr>
          <a:xfrm>
            <a:off x="609600" y="1452510"/>
            <a:ext cx="10972800" cy="487209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 eaLnBrk="1" latinLnBrk="0" hangingPunct="1"/>
            <a:r>
              <a:rPr lang="zh-TW" altLang="en-US" noProof="0" dirty="0"/>
              <a:t>按一下以編輯母片文字樣式</a:t>
            </a:r>
          </a:p>
          <a:p>
            <a:pPr lvl="1" rtl="0" eaLnBrk="1" latinLnBrk="0" hangingPunct="1"/>
            <a:r>
              <a:rPr lang="zh-TW" altLang="en-US" noProof="0" dirty="0"/>
              <a:t>第二層</a:t>
            </a:r>
          </a:p>
          <a:p>
            <a:pPr lvl="2" rtl="0" eaLnBrk="1" latinLnBrk="0" hangingPunct="1"/>
            <a:r>
              <a:rPr lang="zh-TW" altLang="en-US" noProof="0" dirty="0"/>
              <a:t>第三層</a:t>
            </a:r>
          </a:p>
          <a:p>
            <a:pPr lvl="3" rtl="0" eaLnBrk="1" latinLnBrk="0" hangingPunct="1"/>
            <a:r>
              <a:rPr lang="zh-TW" altLang="en-US" noProof="0" dirty="0"/>
              <a:t>第四層</a:t>
            </a:r>
          </a:p>
          <a:p>
            <a:pPr lvl="4" rtl="0" eaLnBrk="1" latinLnBrk="0" hangingPunct="1"/>
            <a:r>
              <a:rPr lang="zh-TW" altLang="en-US" noProof="0" dirty="0"/>
              <a:t>第五層</a:t>
            </a:r>
          </a:p>
        </p:txBody>
      </p:sp>
      <p:sp>
        <p:nvSpPr>
          <p:cNvPr id="10" name="日期預留位置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0565B32-B448-4814-A34B-8E4078D6BFB9}" type="datetime2">
              <a:rPr lang="zh-TW" altLang="en-US" smtClean="0"/>
              <a:t>2024年5月24日</a:t>
            </a:fld>
            <a:endParaRPr lang="zh-TW" altLang="en-US" dirty="0"/>
          </a:p>
        </p:txBody>
      </p:sp>
      <p:sp>
        <p:nvSpPr>
          <p:cNvPr id="22" name="頁尾預留位置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noProof="0" dirty="0"/>
              <a:t>新增頁尾</a:t>
            </a:r>
          </a:p>
        </p:txBody>
      </p:sp>
      <p:sp>
        <p:nvSpPr>
          <p:cNvPr id="18" name="投影片編號預留位置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sp>
        <p:nvSpPr>
          <p:cNvPr id="9" name="標題預留位置 8"/>
          <p:cNvSpPr>
            <a:spLocks noGrp="1"/>
          </p:cNvSpPr>
          <p:nvPr>
            <p:ph type="title"/>
          </p:nvPr>
        </p:nvSpPr>
        <p:spPr>
          <a:xfrm>
            <a:off x="304800" y="113338"/>
            <a:ext cx="10972800" cy="719305"/>
          </a:xfrm>
          <a:prstGeom prst="rect">
            <a:avLst/>
          </a:prstGeom>
        </p:spPr>
        <p:txBody>
          <a:bodyPr vert="horz" lIns="0" rIns="0" bIns="0" rtlCol="0" anchor="b">
            <a:no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  <a:endParaRPr kumimoji="0" lang="zh-TW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600" b="0" kern="1200">
          <a:ln>
            <a:noFill/>
          </a:ln>
          <a:solidFill>
            <a:schemeClr val="tx1"/>
          </a:solidFill>
          <a:effectLst/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640080" indent="-247015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914400" indent="-247015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 panose="05020102010507070707"/>
        <a:buChar char=""/>
        <a:defRPr kumimoji="0" sz="21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1188720" indent="-210185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463040" indent="-210185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8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09600" y="3429000"/>
            <a:ext cx="8737600" cy="1828800"/>
          </a:xfrm>
        </p:spPr>
        <p:txBody>
          <a:bodyPr>
            <a:noAutofit/>
          </a:bodyPr>
          <a:lstStyle/>
          <a:p>
            <a:r>
              <a:rPr lang="en-US" altLang="zh-TW" sz="4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SG2000</a:t>
            </a:r>
            <a:r>
              <a:rPr lang="en-US" altLang="zh-TW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TW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TW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 Layout Guide</a:t>
            </a:r>
            <a:endParaRPr lang="en-US" sz="4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09600" y="5105400"/>
            <a:ext cx="10411969" cy="1752600"/>
          </a:xfrm>
        </p:spPr>
        <p:txBody>
          <a:bodyPr/>
          <a:lstStyle/>
          <a:p>
            <a:endParaRPr lang="en-US" dirty="0"/>
          </a:p>
          <a:p>
            <a:pPr algn="l"/>
            <a:r>
              <a:rPr lang="en-US" altLang="zh-TW" dirty="0"/>
              <a:t>Version: 0.2</a:t>
            </a:r>
          </a:p>
          <a:p>
            <a:pPr algn="l"/>
            <a:r>
              <a:rPr lang="en-US" altLang="zh-TW" dirty="0"/>
              <a:t>Release date: 2022/09/13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160487" y="1927044"/>
            <a:ext cx="18510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err="1">
                <a:solidFill>
                  <a:srgbClr val="92D050"/>
                </a:solidFill>
                <a:latin typeface="+mn-lt"/>
              </a:rPr>
              <a:t>Stackup</a:t>
            </a:r>
            <a:endParaRPr lang="zh-TW" altLang="en-US" sz="4000" b="1" dirty="0">
              <a:solidFill>
                <a:srgbClr val="92D050"/>
              </a:solidFill>
              <a:latin typeface="+mn-lt"/>
            </a:endParaRPr>
          </a:p>
        </p:txBody>
      </p:sp>
      <p:sp>
        <p:nvSpPr>
          <p:cNvPr id="5" name="標題 4"/>
          <p:cNvSpPr txBox="1"/>
          <p:nvPr/>
        </p:nvSpPr>
        <p:spPr>
          <a:xfrm>
            <a:off x="2844756" y="3063240"/>
            <a:ext cx="6502488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QFN/BGA PKG: </a:t>
            </a:r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SG200X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4-layer/6-layer PCB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/>
          <p:nvPr/>
        </p:nvSpPr>
        <p:spPr>
          <a:xfrm>
            <a:off x="304800" y="113338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PCB 4-Layer </a:t>
            </a:r>
            <a:r>
              <a:rPr lang="en-US" altLang="zh-TW" sz="3600" dirty="0" err="1"/>
              <a:t>Stackup</a:t>
            </a:r>
            <a:endParaRPr lang="en-US" altLang="zh-TW" sz="36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46494" y="954095"/>
            <a:ext cx="5791199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叠构层数</a:t>
            </a:r>
            <a:r>
              <a:rPr lang="en-US" altLang="zh-TW" sz="2000" dirty="0"/>
              <a:t>: 4</a:t>
            </a:r>
            <a:r>
              <a:rPr lang="zh-TW" altLang="en-US" sz="2000" dirty="0"/>
              <a:t>层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叠构厚度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 1mm +/-10% &lt;=</a:t>
            </a:r>
            <a:r>
              <a:rPr lang="zh-TW" altLang="en-US" sz="2000" dirty="0"/>
              <a:t>厚度 </a:t>
            </a:r>
            <a:r>
              <a:rPr lang="en-US" altLang="zh-TW" sz="2000" dirty="0"/>
              <a:t>&lt;=1.6mm +/-10%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每层</a:t>
            </a:r>
            <a:r>
              <a:rPr lang="en-US" altLang="zh-TW" sz="2000" dirty="0"/>
              <a:t>Cu</a:t>
            </a:r>
            <a:r>
              <a:rPr lang="zh-TW" altLang="en-US" sz="2000" dirty="0"/>
              <a:t>采用</a:t>
            </a:r>
            <a:r>
              <a:rPr lang="en-US" altLang="zh-TW" sz="2000" dirty="0"/>
              <a:t>1oz</a:t>
            </a:r>
            <a:r>
              <a:rPr kumimoji="0" lang="en-US" altLang="zh-TW" sz="200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介电层厚度限制</a:t>
            </a:r>
            <a:r>
              <a:rPr lang="en-US" altLang="zh-TW" sz="2000" dirty="0"/>
              <a:t>: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266509" y="1310170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accent1"/>
                </a:solidFill>
              </a:rPr>
              <a:t>参考叠构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867546"/>
              </p:ext>
            </p:extLst>
          </p:nvPr>
        </p:nvGraphicFramePr>
        <p:xfrm>
          <a:off x="304801" y="2398986"/>
          <a:ext cx="5791199" cy="166886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03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4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70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层号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材质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厚度限制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00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L1/L2</a:t>
                      </a:r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Prepreg</a:t>
                      </a:r>
                      <a:endParaRPr lang="zh-TW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&lt;=5mils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(Cu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与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pp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 压合后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,</a:t>
                      </a:r>
                      <a:br>
                        <a:rPr lang="en-US" altLang="zh-TW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pp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不</a:t>
                      </a:r>
                      <a:r>
                        <a:rPr lang="zh-TW" altLang="en-US" dirty="0" smtClean="0">
                          <a:solidFill>
                            <a:srgbClr val="FF0000"/>
                          </a:solidFill>
                        </a:rPr>
                        <a:t>含</a:t>
                      </a:r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Cu</a:t>
                      </a:r>
                      <a:r>
                        <a:rPr lang="zh-TW" altLang="en-US" dirty="0" smtClean="0">
                          <a:solidFill>
                            <a:srgbClr val="FF0000"/>
                          </a:solidFill>
                        </a:rPr>
                        <a:t>厚度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00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L3/L4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00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L2/L3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Core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&gt;=25mils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631" y="1879715"/>
            <a:ext cx="5603875" cy="3518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/>
          <p:nvPr/>
        </p:nvSpPr>
        <p:spPr>
          <a:xfrm>
            <a:off x="304800" y="113338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PCB 6-Layer </a:t>
            </a:r>
            <a:r>
              <a:rPr lang="en-US" altLang="zh-TW" sz="3600" dirty="0" err="1"/>
              <a:t>Stackup</a:t>
            </a:r>
            <a:endParaRPr lang="en-US" altLang="zh-TW" sz="3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46494" y="954095"/>
            <a:ext cx="61035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叠构层数</a:t>
            </a:r>
            <a:r>
              <a:rPr lang="en-US" altLang="zh-TW" sz="2000" dirty="0"/>
              <a:t>: 6</a:t>
            </a:r>
            <a:r>
              <a:rPr lang="zh-TW" altLang="en-US" sz="2000" dirty="0"/>
              <a:t>层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叠构厚度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1.2mm +/-10% &lt;= </a:t>
            </a:r>
            <a:r>
              <a:rPr lang="zh-TW" altLang="en-US" sz="2000" dirty="0"/>
              <a:t>厚度 </a:t>
            </a:r>
            <a:r>
              <a:rPr lang="en-US" altLang="zh-TW" sz="2000" dirty="0"/>
              <a:t>&lt;=1.6mm +/-10%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每层</a:t>
            </a:r>
            <a:r>
              <a:rPr lang="en-US" altLang="zh-TW" sz="2000" dirty="0"/>
              <a:t>Cu</a:t>
            </a:r>
            <a:r>
              <a:rPr lang="zh-TW" altLang="en-US" sz="2000" dirty="0"/>
              <a:t>采用</a:t>
            </a:r>
            <a:r>
              <a:rPr lang="en-US" altLang="zh-TW" sz="2000" dirty="0"/>
              <a:t>1oz</a:t>
            </a:r>
            <a:r>
              <a:rPr kumimoji="0" lang="en-US" altLang="zh-TW" sz="200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介电层厚度限制</a:t>
            </a:r>
            <a:r>
              <a:rPr lang="en-US" altLang="zh-TW" sz="2000" dirty="0"/>
              <a:t>: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8627020" y="1114961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accent1"/>
                </a:solidFill>
              </a:rPr>
              <a:t>参考叠构</a:t>
            </a:r>
          </a:p>
        </p:txBody>
      </p:sp>
      <p:graphicFrame>
        <p:nvGraphicFramePr>
          <p:cNvPr id="10" name="表格 10"/>
          <p:cNvGraphicFramePr>
            <a:graphicFrameLocks noGrp="1"/>
          </p:cNvGraphicFramePr>
          <p:nvPr/>
        </p:nvGraphicFramePr>
        <p:xfrm>
          <a:off x="304801" y="2398986"/>
          <a:ext cx="5791199" cy="230894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03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4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70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层号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材质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厚度限制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L1/L2</a:t>
                      </a:r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Prepreg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&lt;=5mils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(Cu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与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pp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 压合后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,</a:t>
                      </a:r>
                      <a:br>
                        <a:rPr lang="en-US" altLang="zh-TW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pp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不含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cu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厚度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L5/L6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L3/L4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00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L2/L3</a:t>
                      </a:r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Core</a:t>
                      </a:r>
                      <a:endParaRPr lang="zh-TW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&gt;=11mils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00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L4/L5</a:t>
                      </a:r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99" y="1798023"/>
            <a:ext cx="5537200" cy="433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054352" y="2112762"/>
            <a:ext cx="60833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rgbClr val="92D050"/>
                </a:solidFill>
              </a:rPr>
              <a:t>DDR </a:t>
            </a:r>
            <a:r>
              <a:rPr lang="zh-TW" altLang="en-US" sz="4000" b="1" dirty="0">
                <a:solidFill>
                  <a:srgbClr val="92D050"/>
                </a:solidFill>
              </a:rPr>
              <a:t>电源绕线 </a:t>
            </a:r>
            <a:r>
              <a:rPr lang="en-US" altLang="zh-TW" sz="4000" b="1" dirty="0">
                <a:solidFill>
                  <a:srgbClr val="92D050"/>
                </a:solidFill>
              </a:rPr>
              <a:t>(DDR3_1.5V)</a:t>
            </a:r>
            <a:endParaRPr lang="zh-TW" altLang="en-US" sz="4000" b="1" dirty="0">
              <a:solidFill>
                <a:srgbClr val="92D050"/>
              </a:solidFill>
            </a:endParaRPr>
          </a:p>
        </p:txBody>
      </p:sp>
      <p:sp>
        <p:nvSpPr>
          <p:cNvPr id="6" name="標題 4"/>
          <p:cNvSpPr txBox="1"/>
          <p:nvPr/>
        </p:nvSpPr>
        <p:spPr>
          <a:xfrm>
            <a:off x="2844756" y="3063240"/>
            <a:ext cx="6502488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QFN PKG: </a:t>
            </a:r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SG2002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4-layer/6-layer PCB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284456" y="6284434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51" name="矩形 50"/>
          <p:cNvSpPr/>
          <p:nvPr/>
        </p:nvSpPr>
        <p:spPr>
          <a:xfrm>
            <a:off x="287081" y="5438468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50" name="矩形 49"/>
          <p:cNvSpPr/>
          <p:nvPr/>
        </p:nvSpPr>
        <p:spPr>
          <a:xfrm>
            <a:off x="276462" y="4551833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49" name="矩形 48"/>
          <p:cNvSpPr/>
          <p:nvPr/>
        </p:nvSpPr>
        <p:spPr>
          <a:xfrm>
            <a:off x="283218" y="5816307"/>
            <a:ext cx="2910893" cy="3326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48" name="矩形 47"/>
          <p:cNvSpPr/>
          <p:nvPr/>
        </p:nvSpPr>
        <p:spPr>
          <a:xfrm>
            <a:off x="284456" y="3552510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47" name="矩形 46"/>
          <p:cNvSpPr/>
          <p:nvPr/>
        </p:nvSpPr>
        <p:spPr>
          <a:xfrm>
            <a:off x="284456" y="2076450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603" y="2453634"/>
            <a:ext cx="2814451" cy="421989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266181" y="1930400"/>
            <a:ext cx="2927932" cy="1987550"/>
            <a:chOff x="170010" y="3594539"/>
            <a:chExt cx="2614057" cy="2604247"/>
          </a:xfrm>
        </p:grpSpPr>
        <p:sp>
          <p:nvSpPr>
            <p:cNvPr id="97" name="矩形 96"/>
            <p:cNvSpPr/>
            <p:nvPr/>
          </p:nvSpPr>
          <p:spPr>
            <a:xfrm>
              <a:off x="185221" y="4280067"/>
              <a:ext cx="2598845" cy="125736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98" name="矩形 97"/>
            <p:cNvSpPr/>
            <p:nvPr/>
          </p:nvSpPr>
          <p:spPr>
            <a:xfrm>
              <a:off x="191696" y="3596248"/>
              <a:ext cx="2592371" cy="1734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99" name="矩形 98"/>
            <p:cNvSpPr/>
            <p:nvPr/>
          </p:nvSpPr>
          <p:spPr>
            <a:xfrm>
              <a:off x="189677" y="4108638"/>
              <a:ext cx="2592371" cy="1764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89677" y="5528077"/>
              <a:ext cx="2592371" cy="197277"/>
            </a:xfrm>
            <a:prstGeom prst="rect">
              <a:avLst/>
            </a:prstGeom>
            <a:solidFill>
              <a:srgbClr val="FF5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86255" y="6024230"/>
              <a:ext cx="2592372" cy="1734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140" name="文字方塊 139"/>
            <p:cNvSpPr txBox="1"/>
            <p:nvPr/>
          </p:nvSpPr>
          <p:spPr>
            <a:xfrm>
              <a:off x="188571" y="3632417"/>
              <a:ext cx="377574" cy="482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pp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1" name="文字方塊 140"/>
            <p:cNvSpPr txBox="1"/>
            <p:nvPr/>
          </p:nvSpPr>
          <p:spPr>
            <a:xfrm>
              <a:off x="170010" y="5578819"/>
              <a:ext cx="377574" cy="482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pp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170010" y="4739242"/>
              <a:ext cx="556723" cy="482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chemeClr val="tx1"/>
                  </a:solidFill>
                </a:rPr>
                <a:t>Core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1235942" y="3594539"/>
              <a:ext cx="267554" cy="2604247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</p:grpSp>
      <p:sp>
        <p:nvSpPr>
          <p:cNvPr id="34" name="標題 4"/>
          <p:cNvSpPr txBox="1"/>
          <p:nvPr/>
        </p:nvSpPr>
        <p:spPr>
          <a:xfrm>
            <a:off x="162087" y="37600"/>
            <a:ext cx="11917680" cy="1001714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sz="3600" dirty="0">
                <a:ln w="635">
                  <a:noFill/>
                </a:ln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QFN - 4L/6L-PCB DDR Layout</a:t>
            </a:r>
            <a:endParaRPr lang="zh-TW" altLang="en-US" sz="3600" dirty="0">
              <a:ln w="635">
                <a:noFill/>
              </a:ln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85696" y="549288"/>
            <a:ext cx="807021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Stackup</a:t>
            </a:r>
            <a:r>
              <a:rPr lang="en-US" altLang="zh-TW" sz="2000" dirty="0"/>
              <a:t>:</a:t>
            </a:r>
            <a:br>
              <a:rPr lang="en-US" altLang="zh-TW" sz="2000" dirty="0"/>
            </a:br>
            <a:r>
              <a:rPr lang="en-US" altLang="zh-TW" sz="2000" dirty="0"/>
              <a:t>(1) 4L-PCB: GND@L1/L2/L4 (plane), 6L-PCB: GND@L1/L2/L3/L4/L6 (plane)</a:t>
            </a:r>
            <a:br>
              <a:rPr lang="en-US" altLang="zh-TW" sz="2000" dirty="0"/>
            </a:br>
            <a:r>
              <a:rPr lang="en-US" altLang="zh-TW" sz="2000" dirty="0"/>
              <a:t>(2) 4L-PCB: DDR3_1.5V@L3 (shape), 6L-PCB: DDR3_1.5V@L4 (shape)</a:t>
            </a:r>
          </a:p>
        </p:txBody>
      </p:sp>
      <p:sp>
        <p:nvSpPr>
          <p:cNvPr id="93" name="文字方塊 92"/>
          <p:cNvSpPr txBox="1"/>
          <p:nvPr/>
        </p:nvSpPr>
        <p:spPr>
          <a:xfrm>
            <a:off x="1932311" y="1838861"/>
            <a:ext cx="7302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L1 GND</a:t>
            </a:r>
            <a:endParaRPr lang="zh-TW" altLang="en-US" sz="1400" b="1" i="1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1910624" y="2230277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L2 : GND</a:t>
            </a:r>
            <a:endParaRPr lang="zh-TW" altLang="en-US" sz="1400" b="1" i="1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1878214" y="3321683"/>
            <a:ext cx="13138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>
                <a:solidFill>
                  <a:schemeClr val="bg1"/>
                </a:solidFill>
              </a:rPr>
              <a:t>L3 : DDR3_1.5V</a:t>
            </a:r>
            <a:endParaRPr lang="zh-TW" altLang="en-US" sz="1400" b="1" i="1" dirty="0">
              <a:solidFill>
                <a:schemeClr val="bg1"/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243899" y="1642023"/>
            <a:ext cx="17792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4-Layers </a:t>
            </a:r>
            <a:r>
              <a:rPr lang="en-US" altLang="zh-TW" b="1" i="1" dirty="0" err="1"/>
              <a:t>Stackup</a:t>
            </a:r>
            <a:endParaRPr lang="zh-TW" altLang="en-US" b="1" i="1" dirty="0"/>
          </a:p>
        </p:txBody>
      </p:sp>
      <p:sp>
        <p:nvSpPr>
          <p:cNvPr id="139" name="文字方塊 138"/>
          <p:cNvSpPr txBox="1"/>
          <p:nvPr/>
        </p:nvSpPr>
        <p:spPr>
          <a:xfrm>
            <a:off x="1878993" y="3689705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L4 : GND</a:t>
            </a:r>
            <a:endParaRPr lang="zh-TW" altLang="en-US" sz="1400" b="1" i="1" dirty="0"/>
          </a:p>
        </p:txBody>
      </p:sp>
      <p:sp>
        <p:nvSpPr>
          <p:cNvPr id="89" name="文字方塊 88"/>
          <p:cNvSpPr txBox="1"/>
          <p:nvPr/>
        </p:nvSpPr>
        <p:spPr>
          <a:xfrm>
            <a:off x="4061966" y="1945802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6466711" y="1807303"/>
            <a:ext cx="24415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4L-PCB: DDR3_1.5V@L3</a:t>
            </a:r>
          </a:p>
          <a:p>
            <a:r>
              <a:rPr lang="en-US" altLang="zh-TW" b="1" dirty="0">
                <a:solidFill>
                  <a:srgbClr val="0070C0"/>
                </a:solidFill>
              </a:rPr>
              <a:t>6L-PCB: DDR3_1.5V@L4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9420367" y="1967678"/>
            <a:ext cx="2181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DDR3_1.5V@Bottom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218447" y="4098099"/>
            <a:ext cx="1738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6-layers </a:t>
            </a:r>
            <a:r>
              <a:rPr lang="en-US" altLang="zh-TW" b="1" i="1" dirty="0" err="1"/>
              <a:t>Stackup</a:t>
            </a:r>
            <a:endParaRPr lang="zh-TW" altLang="en-US" b="1" i="1" dirty="0"/>
          </a:p>
        </p:txBody>
      </p:sp>
      <p:sp>
        <p:nvSpPr>
          <p:cNvPr id="199" name="矩形 198"/>
          <p:cNvSpPr/>
          <p:nvPr/>
        </p:nvSpPr>
        <p:spPr>
          <a:xfrm>
            <a:off x="283218" y="4949532"/>
            <a:ext cx="2910893" cy="3326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200" name="矩形 199"/>
          <p:cNvSpPr/>
          <p:nvPr/>
        </p:nvSpPr>
        <p:spPr>
          <a:xfrm>
            <a:off x="290471" y="4414572"/>
            <a:ext cx="2903642" cy="150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01" name="矩形 200"/>
          <p:cNvSpPr/>
          <p:nvPr/>
        </p:nvSpPr>
        <p:spPr>
          <a:xfrm>
            <a:off x="288209" y="4789781"/>
            <a:ext cx="2903642" cy="1532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02" name="矩形 201"/>
          <p:cNvSpPr/>
          <p:nvPr/>
        </p:nvSpPr>
        <p:spPr>
          <a:xfrm>
            <a:off x="288209" y="6152871"/>
            <a:ext cx="2903642" cy="1713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03" name="矩形 202"/>
          <p:cNvSpPr/>
          <p:nvPr/>
        </p:nvSpPr>
        <p:spPr>
          <a:xfrm>
            <a:off x="284377" y="6523501"/>
            <a:ext cx="2903643" cy="150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205" name="文字方塊 204"/>
          <p:cNvSpPr txBox="1"/>
          <p:nvPr/>
        </p:nvSpPr>
        <p:spPr>
          <a:xfrm>
            <a:off x="269038" y="4465140"/>
            <a:ext cx="42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6" name="文字方塊 205"/>
          <p:cNvSpPr txBox="1"/>
          <p:nvPr/>
        </p:nvSpPr>
        <p:spPr>
          <a:xfrm>
            <a:off x="266181" y="6203295"/>
            <a:ext cx="42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7" name="文字方塊 206"/>
          <p:cNvSpPr txBox="1"/>
          <p:nvPr/>
        </p:nvSpPr>
        <p:spPr>
          <a:xfrm>
            <a:off x="243899" y="4914733"/>
            <a:ext cx="623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tx1"/>
                </a:solidFill>
              </a:rPr>
              <a:t>Core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08" name="文字方塊 207"/>
          <p:cNvSpPr txBox="1"/>
          <p:nvPr/>
        </p:nvSpPr>
        <p:spPr>
          <a:xfrm>
            <a:off x="1878213" y="4321550"/>
            <a:ext cx="7302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L1 GND</a:t>
            </a:r>
            <a:endParaRPr lang="zh-TW" altLang="en-US" sz="1400" b="1" i="1" dirty="0"/>
          </a:p>
        </p:txBody>
      </p:sp>
      <p:sp>
        <p:nvSpPr>
          <p:cNvPr id="209" name="文字方塊 208"/>
          <p:cNvSpPr txBox="1"/>
          <p:nvPr/>
        </p:nvSpPr>
        <p:spPr>
          <a:xfrm>
            <a:off x="1878213" y="4707646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L2 : GND</a:t>
            </a:r>
            <a:endParaRPr lang="zh-TW" altLang="en-US" sz="1400" b="1" i="1" dirty="0"/>
          </a:p>
        </p:txBody>
      </p:sp>
      <p:sp>
        <p:nvSpPr>
          <p:cNvPr id="210" name="文字方塊 209"/>
          <p:cNvSpPr txBox="1"/>
          <p:nvPr/>
        </p:nvSpPr>
        <p:spPr>
          <a:xfrm>
            <a:off x="1878213" y="6077432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L5 : GND</a:t>
            </a:r>
            <a:endParaRPr lang="zh-TW" altLang="en-US" sz="1400" b="1" i="1" dirty="0"/>
          </a:p>
        </p:txBody>
      </p:sp>
      <p:sp>
        <p:nvSpPr>
          <p:cNvPr id="211" name="文字方塊 210"/>
          <p:cNvSpPr txBox="1"/>
          <p:nvPr/>
        </p:nvSpPr>
        <p:spPr>
          <a:xfrm>
            <a:off x="1878213" y="6442085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L6 : GND</a:t>
            </a:r>
            <a:endParaRPr lang="zh-TW" altLang="en-US" sz="1400" b="1" i="1" dirty="0"/>
          </a:p>
        </p:txBody>
      </p:sp>
      <p:sp>
        <p:nvSpPr>
          <p:cNvPr id="212" name="矩形 211"/>
          <p:cNvSpPr/>
          <p:nvPr/>
        </p:nvSpPr>
        <p:spPr>
          <a:xfrm>
            <a:off x="287614" y="5292574"/>
            <a:ext cx="2903642" cy="150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13" name="矩形 212"/>
          <p:cNvSpPr/>
          <p:nvPr/>
        </p:nvSpPr>
        <p:spPr>
          <a:xfrm>
            <a:off x="285352" y="5667783"/>
            <a:ext cx="2903642" cy="153293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14" name="文字方塊 213"/>
          <p:cNvSpPr txBox="1"/>
          <p:nvPr/>
        </p:nvSpPr>
        <p:spPr>
          <a:xfrm>
            <a:off x="266181" y="5343142"/>
            <a:ext cx="42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5" name="文字方塊 214"/>
          <p:cNvSpPr txBox="1"/>
          <p:nvPr/>
        </p:nvSpPr>
        <p:spPr>
          <a:xfrm>
            <a:off x="1878213" y="5585648"/>
            <a:ext cx="13138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>
                <a:solidFill>
                  <a:schemeClr val="bg1"/>
                </a:solidFill>
              </a:rPr>
              <a:t>L4 : DDR3_1.5V</a:t>
            </a:r>
            <a:endParaRPr lang="zh-TW" altLang="en-US" sz="1400" b="1" i="1" dirty="0">
              <a:solidFill>
                <a:schemeClr val="bg1"/>
              </a:solidFill>
            </a:endParaRPr>
          </a:p>
        </p:txBody>
      </p:sp>
      <p:sp>
        <p:nvSpPr>
          <p:cNvPr id="216" name="文字方塊 215"/>
          <p:cNvSpPr txBox="1"/>
          <p:nvPr/>
        </p:nvSpPr>
        <p:spPr>
          <a:xfrm>
            <a:off x="250269" y="5801362"/>
            <a:ext cx="623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tx1"/>
                </a:solidFill>
              </a:rPr>
              <a:t>Core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1460103" y="4413088"/>
            <a:ext cx="299680" cy="2262031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217" name="文字方塊 216"/>
          <p:cNvSpPr txBox="1"/>
          <p:nvPr/>
        </p:nvSpPr>
        <p:spPr>
          <a:xfrm>
            <a:off x="1878213" y="5200284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L3 : GND</a:t>
            </a:r>
            <a:endParaRPr lang="zh-TW" altLang="en-US" sz="1400" b="1" i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5333147" y="2619366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18" name="文字方塊 217"/>
          <p:cNvSpPr txBox="1"/>
          <p:nvPr/>
        </p:nvSpPr>
        <p:spPr>
          <a:xfrm>
            <a:off x="3512372" y="5937495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271" y="2453634"/>
            <a:ext cx="2660284" cy="421989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772" y="2459492"/>
            <a:ext cx="2861959" cy="42140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113338"/>
            <a:ext cx="11887201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- 4L/6L-PCB - DDR3_1.5V - Rule 1</a:t>
            </a:r>
          </a:p>
        </p:txBody>
      </p:sp>
      <p:graphicFrame>
        <p:nvGraphicFramePr>
          <p:cNvPr id="5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315564"/>
              </p:ext>
            </p:extLst>
          </p:nvPr>
        </p:nvGraphicFramePr>
        <p:xfrm>
          <a:off x="433239" y="873928"/>
          <a:ext cx="11406336" cy="1432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81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8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SOC</a:t>
                      </a:r>
                      <a:r>
                        <a:rPr lang="zh-TW" altLang="en-US" sz="1800" i="0" dirty="0"/>
                        <a:t> </a:t>
                      </a:r>
                      <a:r>
                        <a:rPr lang="en-US" altLang="zh-TW" sz="1800" i="0" dirty="0"/>
                        <a:t>VIA count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DDR3_1.5V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@</a:t>
                      </a:r>
                      <a:r>
                        <a:rPr lang="en-US" altLang="zh-TW" sz="1600" dirty="0"/>
                        <a:t>E-pad 7.6x7.6mm2</a:t>
                      </a:r>
                      <a:r>
                        <a:rPr lang="zh-TW" altLang="en-US" sz="1600" dirty="0"/>
                        <a:t>区域</a:t>
                      </a:r>
                      <a:r>
                        <a:rPr lang="en-US" altLang="zh-TW" sz="1600" dirty="0"/>
                        <a:t>: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  VIA </a:t>
                      </a:r>
                      <a:r>
                        <a:rPr lang="zh-TW" altLang="en-US" sz="1600" dirty="0"/>
                        <a:t>数量</a:t>
                      </a:r>
                      <a:r>
                        <a:rPr lang="en-US" altLang="zh-TW" sz="1600" dirty="0"/>
                        <a:t>: 3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(2)  pin out</a:t>
                      </a:r>
                      <a:r>
                        <a:rPr lang="zh-TW" altLang="en-US" sz="1600" dirty="0"/>
                        <a:t>区域</a:t>
                      </a:r>
                      <a:r>
                        <a:rPr lang="en-US" altLang="zh-TW" sz="1600" dirty="0"/>
                        <a:t>: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  VIA </a:t>
                      </a:r>
                      <a:r>
                        <a:rPr lang="zh-TW" altLang="en-US" sz="1600" dirty="0"/>
                        <a:t>数量</a:t>
                      </a:r>
                      <a:r>
                        <a:rPr lang="en-US" altLang="zh-TW" sz="1600" dirty="0"/>
                        <a:t>: 6</a:t>
                      </a:r>
                      <a:endParaRPr lang="en-US" altLang="zh-TW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</a:t>
                      </a:r>
                      <a:r>
                        <a:rPr lang="zh-TW" altLang="en-US" sz="1600" i="0" dirty="0"/>
                        <a:t>覆盖</a:t>
                      </a:r>
                      <a:r>
                        <a:rPr lang="en-US" altLang="zh-TW" sz="1600" i="0" dirty="0"/>
                        <a:t>Solder mask</a:t>
                      </a:r>
                      <a:r>
                        <a:rPr lang="zh-TW" altLang="en-US" sz="1600" i="0" dirty="0"/>
                        <a:t>区域</a:t>
                      </a:r>
                      <a:r>
                        <a:rPr lang="en-US" altLang="zh-TW" sz="1600" i="0" dirty="0"/>
                        <a:t>: E-pad </a:t>
                      </a:r>
                      <a:r>
                        <a:rPr lang="en-US" altLang="zh-TW" sz="1600" i="0" dirty="0" smtClean="0"/>
                        <a:t>7.6x7.6mm</a:t>
                      </a:r>
                      <a:r>
                        <a:rPr lang="en-US" altLang="zh-TW" sz="1600" baseline="30000" dirty="0" smtClean="0"/>
                        <a:t>2</a:t>
                      </a:r>
                      <a:endParaRPr lang="en-US" altLang="zh-TW" sz="1600" i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</a:t>
                      </a:r>
                      <a:r>
                        <a:rPr lang="zh-TW" altLang="en-US" sz="1600" i="0" dirty="0"/>
                        <a:t>非覆盖</a:t>
                      </a:r>
                      <a:r>
                        <a:rPr lang="en-US" altLang="zh-TW" sz="1600" i="0" dirty="0"/>
                        <a:t>Solder mask</a:t>
                      </a:r>
                      <a:r>
                        <a:rPr lang="zh-TW" altLang="en-US" sz="1600" i="0" dirty="0"/>
                        <a:t>区域</a:t>
                      </a:r>
                      <a:r>
                        <a:rPr lang="en-US" altLang="zh-TW" sz="1600" i="0" dirty="0"/>
                        <a:t>: E-pad </a:t>
                      </a:r>
                      <a:r>
                        <a:rPr lang="en-US" altLang="zh-TW" sz="1600" i="0" dirty="0" smtClean="0"/>
                        <a:t>6x6mm</a:t>
                      </a:r>
                      <a:r>
                        <a:rPr lang="en-US" altLang="zh-TW" sz="1600" baseline="30000" dirty="0" smtClean="0"/>
                        <a:t>2</a:t>
                      </a:r>
                      <a:r>
                        <a:rPr lang="en-US" altLang="zh-TW" sz="1600" i="0" dirty="0"/>
                        <a:t/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(3) </a:t>
                      </a:r>
                      <a:r>
                        <a:rPr lang="zh-TW" altLang="en-US" sz="1600" i="0" dirty="0"/>
                        <a:t>确认</a:t>
                      </a:r>
                      <a:r>
                        <a:rPr lang="en-US" altLang="zh-TW" sz="1600" i="0" dirty="0"/>
                        <a:t>DDR3_1.5V SOC </a:t>
                      </a:r>
                      <a:r>
                        <a:rPr lang="zh-TW" altLang="en-US" sz="1600" i="0" dirty="0"/>
                        <a:t>端</a:t>
                      </a:r>
                      <a:r>
                        <a:rPr lang="en-US" altLang="zh-TW" sz="1600" i="0" dirty="0"/>
                        <a:t>VIA</a:t>
                      </a:r>
                      <a:r>
                        <a:rPr lang="zh-TW" altLang="en-US" sz="1600" i="0" dirty="0"/>
                        <a:t>数量</a:t>
                      </a:r>
                      <a:r>
                        <a:rPr lang="en-US" altLang="zh-TW" sz="1600" i="0" dirty="0"/>
                        <a:t>  </a:t>
                      </a:r>
                      <a:endParaRPr lang="zh-TW" altLang="en-US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橢圓 29"/>
          <p:cNvSpPr/>
          <p:nvPr/>
        </p:nvSpPr>
        <p:spPr>
          <a:xfrm>
            <a:off x="869807" y="4470084"/>
            <a:ext cx="967775" cy="49065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425" y="2763212"/>
            <a:ext cx="3764087" cy="398145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4482901" y="3576431"/>
            <a:ext cx="1746449" cy="16242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4480688" y="2416367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41321" y="3960643"/>
            <a:ext cx="6096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63826" y="3260192"/>
            <a:ext cx="2194124" cy="222620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/>
          <p:cNvCxnSpPr/>
          <p:nvPr/>
        </p:nvCxnSpPr>
        <p:spPr>
          <a:xfrm>
            <a:off x="6229350" y="4470084"/>
            <a:ext cx="1673425" cy="0"/>
          </a:xfrm>
          <a:prstGeom prst="straightConnector1">
            <a:avLst/>
          </a:prstGeom>
          <a:ln w="38100">
            <a:solidFill>
              <a:srgbClr val="FFFF00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7887457" y="4278630"/>
            <a:ext cx="42498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E-pad aera 6x6mm2 (uncover </a:t>
            </a:r>
            <a:r>
              <a:rPr lang="en-US" altLang="zh-CN" dirty="0" smtClean="0"/>
              <a:t>solder</a:t>
            </a:r>
            <a:r>
              <a:rPr lang="en-US" altLang="zh-TW" dirty="0" smtClean="0"/>
              <a:t> </a:t>
            </a:r>
            <a:r>
              <a:rPr lang="en-US" altLang="zh-TW" dirty="0"/>
              <a:t>mask)</a:t>
            </a:r>
            <a:endParaRPr lang="zh-TW" altLang="en-US" dirty="0" err="1"/>
          </a:p>
        </p:txBody>
      </p:sp>
      <p:cxnSp>
        <p:nvCxnSpPr>
          <p:cNvPr id="44" name="直線單箭頭接點 43"/>
          <p:cNvCxnSpPr/>
          <p:nvPr/>
        </p:nvCxnSpPr>
        <p:spPr>
          <a:xfrm>
            <a:off x="6454224" y="3960643"/>
            <a:ext cx="1673425" cy="0"/>
          </a:xfrm>
          <a:prstGeom prst="straightConnector1">
            <a:avLst/>
          </a:prstGeom>
          <a:ln w="38100">
            <a:solidFill>
              <a:srgbClr val="92D050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8181073" y="3775977"/>
            <a:ext cx="378340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E-pad aera 7.6x7.6mm2 </a:t>
            </a:r>
            <a:r>
              <a:rPr lang="en-US" altLang="zh-TW" dirty="0" smtClean="0"/>
              <a:t>(</a:t>
            </a:r>
            <a:r>
              <a:rPr lang="en-US" altLang="zh-CN" dirty="0"/>
              <a:t>solder </a:t>
            </a:r>
            <a:r>
              <a:rPr lang="en-US" altLang="zh-TW" dirty="0" smtClean="0"/>
              <a:t>mask</a:t>
            </a:r>
            <a:r>
              <a:rPr lang="en-US" altLang="zh-TW" dirty="0"/>
              <a:t>)</a:t>
            </a:r>
            <a:endParaRPr lang="zh-TW" altLang="en-US" dirty="0" err="1"/>
          </a:p>
        </p:txBody>
      </p:sp>
      <p:sp>
        <p:nvSpPr>
          <p:cNvPr id="47" name="橢圓 46"/>
          <p:cNvSpPr/>
          <p:nvPr/>
        </p:nvSpPr>
        <p:spPr>
          <a:xfrm>
            <a:off x="4806444" y="5204223"/>
            <a:ext cx="814068" cy="37111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4671786" y="5910142"/>
            <a:ext cx="967775" cy="49065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>
            <a:off x="4591984" y="6422498"/>
            <a:ext cx="1405447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pin out</a:t>
            </a:r>
            <a:r>
              <a:rPr lang="zh-TW" altLang="en-US" dirty="0">
                <a:solidFill>
                  <a:schemeClr val="bg1"/>
                </a:solidFill>
              </a:rPr>
              <a:t>区域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97034"/>
            <a:ext cx="118205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- 4L/6L-PCB – DDR3_1.5V - Rule 2</a:t>
            </a:r>
          </a:p>
        </p:txBody>
      </p:sp>
      <p:graphicFrame>
        <p:nvGraphicFramePr>
          <p:cNvPr id="31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956052"/>
              </p:ext>
            </p:extLst>
          </p:nvPr>
        </p:nvGraphicFramePr>
        <p:xfrm>
          <a:off x="1000126" y="958153"/>
          <a:ext cx="9781026" cy="118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9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Layer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832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zh-TW" sz="16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DDR3_1.5V</a:t>
                      </a:r>
                      <a:endParaRPr kumimoji="0" lang="zh-TW" altLang="en-US" sz="1600" b="1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4L-PCB: DDR3_1.5V@L3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6L-PCB: DDR3_1.5V@L4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DDR3_1.5V main route,</a:t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确认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PMIC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处有下各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颗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kumimoji="0" lang="zh-TW" altLang="en-US" sz="160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扣除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破孔有效宽度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W1&gt;=1.5mm, W2&gt;=1.5mm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6" name="圖片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845" y="2825910"/>
            <a:ext cx="3199423" cy="3787455"/>
          </a:xfrm>
          <a:prstGeom prst="rect">
            <a:avLst/>
          </a:prstGeom>
        </p:spPr>
      </p:pic>
      <p:sp>
        <p:nvSpPr>
          <p:cNvPr id="87" name="文字方塊 86"/>
          <p:cNvSpPr txBox="1"/>
          <p:nvPr/>
        </p:nvSpPr>
        <p:spPr>
          <a:xfrm>
            <a:off x="2893875" y="2457856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6620721" y="2225125"/>
            <a:ext cx="24415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4L-PCB: DDR3_1.5V@L3</a:t>
            </a:r>
          </a:p>
          <a:p>
            <a:r>
              <a:rPr lang="en-US" altLang="zh-TW" b="1" dirty="0">
                <a:solidFill>
                  <a:srgbClr val="0070C0"/>
                </a:solidFill>
              </a:rPr>
              <a:t>6L-PCB: DDR3_1.5V@L4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4448146" y="2962951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2416997" y="5952481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91" name="圖片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87" y="2825910"/>
            <a:ext cx="3199423" cy="3787456"/>
          </a:xfrm>
          <a:prstGeom prst="rect">
            <a:avLst/>
          </a:prstGeom>
        </p:spPr>
      </p:pic>
      <p:sp>
        <p:nvSpPr>
          <p:cNvPr id="92" name="橢圓 91"/>
          <p:cNvSpPr/>
          <p:nvPr/>
        </p:nvSpPr>
        <p:spPr>
          <a:xfrm>
            <a:off x="6730494" y="6312288"/>
            <a:ext cx="575181" cy="29155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8568691" y="3765791"/>
            <a:ext cx="504189" cy="18911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/>
          <p:cNvSpPr txBox="1"/>
          <p:nvPr/>
        </p:nvSpPr>
        <p:spPr>
          <a:xfrm>
            <a:off x="7168018" y="3453184"/>
            <a:ext cx="1366484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SOC</a:t>
            </a:r>
            <a:r>
              <a:rPr lang="zh-TW" altLang="en-US" dirty="0">
                <a:solidFill>
                  <a:schemeClr val="bg1"/>
                </a:solidFill>
              </a:rPr>
              <a:t>区域</a:t>
            </a:r>
            <a:r>
              <a:rPr lang="en-US" altLang="zh-TW" dirty="0">
                <a:solidFill>
                  <a:schemeClr val="bg1"/>
                </a:solidFill>
              </a:rPr>
              <a:t>VIA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6494183" y="5933430"/>
            <a:ext cx="1554442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PMIC</a:t>
            </a:r>
            <a:r>
              <a:rPr lang="zh-TW" altLang="en-US" dirty="0">
                <a:solidFill>
                  <a:schemeClr val="bg1"/>
                </a:solidFill>
              </a:rPr>
              <a:t>区域 </a:t>
            </a:r>
            <a:r>
              <a:rPr lang="en-US" altLang="zh-TW" dirty="0">
                <a:solidFill>
                  <a:schemeClr val="bg1"/>
                </a:solidFill>
              </a:rPr>
              <a:t>VIA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96" name="直線單箭頭接點 95"/>
          <p:cNvCxnSpPr/>
          <p:nvPr/>
        </p:nvCxnSpPr>
        <p:spPr>
          <a:xfrm>
            <a:off x="7674127" y="4338132"/>
            <a:ext cx="354266" cy="326841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>
            <a:off x="8529283" y="5242978"/>
            <a:ext cx="354266" cy="326841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字方塊 97"/>
          <p:cNvSpPr txBox="1"/>
          <p:nvPr/>
        </p:nvSpPr>
        <p:spPr>
          <a:xfrm>
            <a:off x="8120504" y="4879088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99" name="直線單箭頭接點 98"/>
          <p:cNvCxnSpPr/>
          <p:nvPr/>
        </p:nvCxnSpPr>
        <p:spPr>
          <a:xfrm>
            <a:off x="9053830" y="3995010"/>
            <a:ext cx="388118" cy="0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>
            <a:off x="8125956" y="3969180"/>
            <a:ext cx="379760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字方塊 100"/>
          <p:cNvSpPr txBox="1"/>
          <p:nvPr/>
        </p:nvSpPr>
        <p:spPr>
          <a:xfrm>
            <a:off x="8588763" y="3894103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2" name="橢圓 101"/>
          <p:cNvSpPr/>
          <p:nvPr/>
        </p:nvSpPr>
        <p:spPr>
          <a:xfrm>
            <a:off x="2442299" y="6302762"/>
            <a:ext cx="575181" cy="29155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橢圓 102"/>
          <p:cNvSpPr/>
          <p:nvPr/>
        </p:nvSpPr>
        <p:spPr>
          <a:xfrm>
            <a:off x="4404024" y="3780297"/>
            <a:ext cx="504189" cy="18911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-34246" y="82516"/>
            <a:ext cx="122091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- 4L/6L-PCB - DDR3Q_1.5V - Rule 3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387430"/>
              </p:ext>
            </p:extLst>
          </p:nvPr>
        </p:nvGraphicFramePr>
        <p:xfrm>
          <a:off x="713874" y="842445"/>
          <a:ext cx="10557308" cy="1676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0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2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5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Layer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 err="1"/>
                        <a:t>DeCap@Dram</a:t>
                      </a:r>
                      <a:r>
                        <a:rPr lang="en-US" altLang="zh-TW" i="0" dirty="0"/>
                        <a:t> area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DDR3Q_1.5V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Top/Bottom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DDR3Q_1.5V@Bottom: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0402 0.1uF: C1/C2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0402 1uF: C3/C4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(3) 0402 4.7uF: C1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DDR3_1.5V VIA rule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      E-pad </a:t>
                      </a:r>
                      <a:r>
                        <a:rPr lang="zh-TW" altLang="en-US" sz="1600" i="0" dirty="0"/>
                        <a:t>区域</a:t>
                      </a:r>
                      <a:r>
                        <a:rPr lang="en-US" altLang="zh-TW" sz="1600" i="0" dirty="0"/>
                        <a:t> 3 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via</a:t>
                      </a:r>
                      <a:r>
                        <a:rPr lang="zh-TW" altLang="en-US" sz="1600" i="0" dirty="0"/>
                        <a:t>紧连</a:t>
                      </a:r>
                      <a:r>
                        <a:rPr lang="en-US" altLang="zh-TW" sz="1600" i="0" dirty="0"/>
                        <a:t>C1/C2/C3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      Pin-out </a:t>
                      </a:r>
                      <a:r>
                        <a:rPr lang="zh-TW" altLang="en-US" sz="1600" i="0" dirty="0"/>
                        <a:t>区域</a:t>
                      </a:r>
                      <a:r>
                        <a:rPr lang="en-US" altLang="zh-TW" sz="1600" i="0" dirty="0"/>
                        <a:t> 6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 via</a:t>
                      </a:r>
                      <a:r>
                        <a:rPr lang="zh-TW" altLang="en-US" sz="1600" i="0" dirty="0"/>
                        <a:t>紧连</a:t>
                      </a:r>
                      <a:r>
                        <a:rPr lang="en-US" altLang="zh-TW" sz="1600" i="0" dirty="0"/>
                        <a:t>C4/C5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GND VIA rule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 </a:t>
                      </a:r>
                      <a:r>
                        <a:rPr lang="zh-TW" altLang="en-US" sz="1600" i="0" dirty="0"/>
                        <a:t>确认每颗</a:t>
                      </a:r>
                      <a:r>
                        <a:rPr lang="en-US" altLang="zh-TW" sz="1600" i="0" dirty="0"/>
                        <a:t>Cap</a:t>
                      </a:r>
                      <a:r>
                        <a:rPr lang="zh-TW" altLang="en-US" sz="1600" i="0" dirty="0"/>
                        <a:t>旁至少</a:t>
                      </a:r>
                      <a:r>
                        <a:rPr lang="en-US" altLang="zh-TW" sz="1600" i="0" dirty="0"/>
                        <a:t>1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GND </a:t>
                      </a:r>
                      <a:r>
                        <a:rPr lang="en-US" altLang="zh-TW" sz="1600" i="0" dirty="0" smtClean="0"/>
                        <a:t>VIA</a:t>
                      </a:r>
                      <a:endParaRPr lang="en-US" altLang="zh-TW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099" y="2861730"/>
            <a:ext cx="2995883" cy="3819407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942" y="2861729"/>
            <a:ext cx="2995883" cy="3819408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6829425" y="5125353"/>
            <a:ext cx="4197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C5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829425" y="4953903"/>
            <a:ext cx="4197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C4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372017" y="4125228"/>
            <a:ext cx="4197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C1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580475" y="4125228"/>
            <a:ext cx="4197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C2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809075" y="4125228"/>
            <a:ext cx="4197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C3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3443581" y="4662202"/>
            <a:ext cx="614069" cy="29170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3415006" y="5081301"/>
            <a:ext cx="614069" cy="38260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1499445" y="4623387"/>
            <a:ext cx="2168913" cy="369332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E-pad </a:t>
            </a:r>
            <a:r>
              <a:rPr lang="zh-TW" altLang="en-US" dirty="0">
                <a:solidFill>
                  <a:schemeClr val="bg1"/>
                </a:solidFill>
              </a:rPr>
              <a:t>区域</a:t>
            </a:r>
            <a:r>
              <a:rPr lang="en-US" altLang="zh-TW" dirty="0">
                <a:solidFill>
                  <a:schemeClr val="bg1"/>
                </a:solidFill>
              </a:rPr>
              <a:t>:3 </a:t>
            </a:r>
            <a:r>
              <a:rPr lang="en-US" altLang="zh-TW" dirty="0" smtClean="0">
                <a:solidFill>
                  <a:schemeClr val="bg1"/>
                </a:solidFill>
              </a:rPr>
              <a:t>VIAs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285875" y="5128212"/>
            <a:ext cx="2157705" cy="369332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Pin-out </a:t>
            </a:r>
            <a:r>
              <a:rPr lang="zh-TW" altLang="en-US" dirty="0">
                <a:solidFill>
                  <a:schemeClr val="bg1"/>
                </a:solidFill>
              </a:rPr>
              <a:t>区域</a:t>
            </a:r>
            <a:r>
              <a:rPr lang="en-US" altLang="zh-TW" dirty="0">
                <a:solidFill>
                  <a:schemeClr val="bg1"/>
                </a:solidFill>
              </a:rPr>
              <a:t>:6 </a:t>
            </a:r>
            <a:r>
              <a:rPr lang="en-US" altLang="zh-TW" dirty="0" smtClean="0">
                <a:solidFill>
                  <a:schemeClr val="bg1"/>
                </a:solidFill>
              </a:rPr>
              <a:t>VIAs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7462848" y="5003730"/>
            <a:ext cx="614069" cy="38260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0" name="橢圓 39"/>
          <p:cNvSpPr/>
          <p:nvPr/>
        </p:nvSpPr>
        <p:spPr>
          <a:xfrm>
            <a:off x="7502040" y="4662202"/>
            <a:ext cx="614069" cy="29170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1" name="文字方塊 40"/>
          <p:cNvSpPr txBox="1"/>
          <p:nvPr/>
        </p:nvSpPr>
        <p:spPr>
          <a:xfrm>
            <a:off x="3033092" y="2504932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781300" y="2504932"/>
            <a:ext cx="2181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DDR3_1.5V@Bottom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490" y="3136826"/>
            <a:ext cx="3925205" cy="3080196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97034"/>
            <a:ext cx="118205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- 4L/6L-PCB - DDR3_1.5V - Rule 4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958877" y="2349939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31" name="表格 2"/>
          <p:cNvGraphicFramePr>
            <a:graphicFrameLocks noGrp="1"/>
          </p:cNvGraphicFramePr>
          <p:nvPr/>
        </p:nvGraphicFramePr>
        <p:xfrm>
          <a:off x="709976" y="1172552"/>
          <a:ext cx="7660796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95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5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PMIC </a:t>
                      </a:r>
                      <a:r>
                        <a:rPr lang="zh-TW" altLang="en-US" sz="1800" i="0" dirty="0"/>
                        <a:t>分支点</a:t>
                      </a:r>
                      <a:r>
                        <a:rPr lang="en-US" altLang="zh-TW" sz="1800" i="0" dirty="0"/>
                        <a:t> VIA </a:t>
                      </a:r>
                      <a:r>
                        <a:rPr lang="zh-TW" altLang="en-US" sz="1800" i="0" dirty="0"/>
                        <a:t>数量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111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DDR3_1.5V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DDR3_1.5V: VIA </a:t>
                      </a:r>
                      <a:r>
                        <a:rPr lang="zh-TW" altLang="en-US" sz="1600" i="0" dirty="0"/>
                        <a:t>数量</a:t>
                      </a:r>
                      <a:r>
                        <a:rPr lang="en-US" altLang="zh-TW" sz="1600" i="0" dirty="0"/>
                        <a:t>&gt;=6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GND: VIA </a:t>
                      </a:r>
                      <a:r>
                        <a:rPr lang="zh-TW" altLang="en-US" sz="1600" i="0" dirty="0"/>
                        <a:t>数量</a:t>
                      </a:r>
                      <a:r>
                        <a:rPr lang="en-US" altLang="zh-TW" sz="1600" i="0" dirty="0"/>
                        <a:t>&gt;=5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9" y="2673958"/>
            <a:ext cx="3437892" cy="3893346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2759205" y="5746699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6934200" y="4257090"/>
            <a:ext cx="1133474" cy="9906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8249941" y="4191928"/>
            <a:ext cx="1133474" cy="9906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836490" y="3136826"/>
            <a:ext cx="3925205" cy="3080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2581275" y="6105723"/>
            <a:ext cx="971550" cy="433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V="1">
            <a:off x="3562350" y="4942890"/>
            <a:ext cx="2274140" cy="122650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6926340" y="2767494"/>
            <a:ext cx="19056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accent5"/>
                </a:solidFill>
              </a:rPr>
              <a:t>PMIC routing area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926340" y="3703092"/>
            <a:ext cx="2385001" cy="3683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800" b="1" i="0" dirty="0">
                <a:solidFill>
                  <a:schemeClr val="bg1"/>
                </a:solidFill>
              </a:rPr>
              <a:t>PMIC </a:t>
            </a:r>
            <a:r>
              <a:rPr lang="zh-TW" altLang="en-US" sz="1800" b="1" i="0" dirty="0">
                <a:solidFill>
                  <a:schemeClr val="bg1"/>
                </a:solidFill>
              </a:rPr>
              <a:t>分支点</a:t>
            </a:r>
            <a:r>
              <a:rPr lang="en-US" altLang="zh-TW" sz="1800" b="1" i="0" dirty="0">
                <a:solidFill>
                  <a:schemeClr val="bg1"/>
                </a:solidFill>
              </a:rPr>
              <a:t> VIA </a:t>
            </a:r>
            <a:r>
              <a:rPr lang="zh-TW" altLang="en-US" sz="1800" b="1" i="0" dirty="0">
                <a:solidFill>
                  <a:schemeClr val="bg1"/>
                </a:solidFill>
              </a:rPr>
              <a:t>数量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6655916" y="5293856"/>
            <a:ext cx="1411757" cy="64516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DDR3_1.5V: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</a:t>
            </a:r>
            <a:r>
              <a:rPr lang="zh-TW" altLang="en-US" i="0" dirty="0">
                <a:solidFill>
                  <a:schemeClr val="bg1"/>
                </a:solidFill>
              </a:rPr>
              <a:t>数量</a:t>
            </a:r>
            <a:r>
              <a:rPr lang="en-US" altLang="zh-TW" i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8370772" y="5258194"/>
            <a:ext cx="1241722" cy="64516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GND: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</a:t>
            </a:r>
            <a:r>
              <a:rPr lang="zh-TW" altLang="en-US" i="0" dirty="0">
                <a:solidFill>
                  <a:schemeClr val="bg1"/>
                </a:solidFill>
              </a:rPr>
              <a:t>数量</a:t>
            </a:r>
            <a:r>
              <a:rPr lang="en-US" altLang="zh-TW" dirty="0">
                <a:solidFill>
                  <a:schemeClr val="bg1"/>
                </a:solidFill>
              </a:rPr>
              <a:t>5</a:t>
            </a:r>
            <a:endParaRPr lang="en-US" altLang="zh-TW" i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054352" y="1891381"/>
            <a:ext cx="60833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rgbClr val="92D050"/>
                </a:solidFill>
              </a:rPr>
              <a:t>DDR </a:t>
            </a:r>
            <a:r>
              <a:rPr lang="zh-TW" altLang="en-US" sz="4000" b="1" dirty="0">
                <a:solidFill>
                  <a:srgbClr val="92D050"/>
                </a:solidFill>
              </a:rPr>
              <a:t>电源绕线 </a:t>
            </a:r>
            <a:r>
              <a:rPr lang="en-US" altLang="zh-TW" sz="4000" b="1" dirty="0">
                <a:solidFill>
                  <a:srgbClr val="92D050"/>
                </a:solidFill>
              </a:rPr>
              <a:t>(DDR3_1.5V)</a:t>
            </a:r>
            <a:endParaRPr lang="zh-TW" altLang="en-US" sz="4000" b="1" dirty="0">
              <a:solidFill>
                <a:srgbClr val="92D050"/>
              </a:solidFill>
            </a:endParaRPr>
          </a:p>
        </p:txBody>
      </p:sp>
      <p:sp>
        <p:nvSpPr>
          <p:cNvPr id="4" name="標題 4"/>
          <p:cNvSpPr txBox="1"/>
          <p:nvPr/>
        </p:nvSpPr>
        <p:spPr>
          <a:xfrm>
            <a:off x="2844756" y="3063240"/>
            <a:ext cx="6502488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BGA PKG: </a:t>
            </a:r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SG2000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4-layer/6-layer PCB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800" y="113338"/>
            <a:ext cx="10972800" cy="719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+mn-lt"/>
              </a:rPr>
              <a:t>Outline</a:t>
            </a:r>
            <a:endParaRPr lang="zh-TW" altLang="en-US" sz="3600" b="1" dirty="0">
              <a:latin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 flipH="1">
            <a:off x="500514" y="941490"/>
            <a:ext cx="8527983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Checklist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Stackup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DDR </a:t>
            </a:r>
            <a:r>
              <a:rPr lang="zh-TW" altLang="en-US" dirty="0"/>
              <a:t>电源绕线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Serdes</a:t>
            </a:r>
            <a:r>
              <a:rPr lang="zh-TW" altLang="en-US" dirty="0"/>
              <a:t>讯号绕线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 MIPI/USB/EPHY</a:t>
            </a:r>
            <a:br>
              <a:rPr lang="en-US" altLang="zh-TW" dirty="0"/>
            </a:b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Single-end</a:t>
            </a:r>
            <a:r>
              <a:rPr lang="zh-TW" altLang="en-US" dirty="0"/>
              <a:t>讯号绕线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 GPIO/SDIO</a:t>
            </a:r>
            <a:br>
              <a:rPr lang="en-US" altLang="zh-TW" dirty="0"/>
            </a:br>
            <a:r>
              <a:rPr lang="en-US" altLang="zh-TW" dirty="0"/>
              <a:t>- EMMC/AUD/XTAL/WIFI</a:t>
            </a:r>
            <a:br>
              <a:rPr lang="en-US" altLang="zh-TW" dirty="0"/>
            </a:b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模拟</a:t>
            </a:r>
            <a:r>
              <a:rPr lang="en-US" altLang="zh-TW" dirty="0"/>
              <a:t>/</a:t>
            </a:r>
            <a:r>
              <a:rPr lang="zh-TW" altLang="en-US" dirty="0"/>
              <a:t>数字电源绕线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 VDDC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CN" altLang="zh-TW" dirty="0"/>
              <a:t>模拟</a:t>
            </a:r>
            <a:r>
              <a:rPr lang="en-US" altLang="zh-TW" dirty="0"/>
              <a:t>IO</a:t>
            </a:r>
            <a:r>
              <a:rPr lang="zh-TW" altLang="en-US" dirty="0"/>
              <a:t>电源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284456" y="6284434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51" name="矩形 50"/>
          <p:cNvSpPr/>
          <p:nvPr/>
        </p:nvSpPr>
        <p:spPr>
          <a:xfrm>
            <a:off x="287081" y="5438468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52" name="矩形 51"/>
          <p:cNvSpPr/>
          <p:nvPr/>
        </p:nvSpPr>
        <p:spPr>
          <a:xfrm>
            <a:off x="276462" y="4551833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49" name="矩形 48"/>
          <p:cNvSpPr/>
          <p:nvPr/>
        </p:nvSpPr>
        <p:spPr>
          <a:xfrm>
            <a:off x="275878" y="2085855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48" name="矩形 47"/>
          <p:cNvSpPr/>
          <p:nvPr/>
        </p:nvSpPr>
        <p:spPr>
          <a:xfrm>
            <a:off x="284456" y="3552510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47" name="矩形 46"/>
          <p:cNvSpPr/>
          <p:nvPr/>
        </p:nvSpPr>
        <p:spPr>
          <a:xfrm>
            <a:off x="284822" y="5794189"/>
            <a:ext cx="2910893" cy="34611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60" y="2462929"/>
            <a:ext cx="2866494" cy="4219895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266181" y="1930400"/>
            <a:ext cx="2927932" cy="1987550"/>
            <a:chOff x="170010" y="3594539"/>
            <a:chExt cx="2614057" cy="2604247"/>
          </a:xfrm>
        </p:grpSpPr>
        <p:sp>
          <p:nvSpPr>
            <p:cNvPr id="97" name="矩形 96"/>
            <p:cNvSpPr/>
            <p:nvPr/>
          </p:nvSpPr>
          <p:spPr>
            <a:xfrm>
              <a:off x="185221" y="4279230"/>
              <a:ext cx="2598845" cy="124377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98" name="矩形 97"/>
            <p:cNvSpPr/>
            <p:nvPr/>
          </p:nvSpPr>
          <p:spPr>
            <a:xfrm>
              <a:off x="191696" y="3596248"/>
              <a:ext cx="2592371" cy="17345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99" name="矩形 98"/>
            <p:cNvSpPr/>
            <p:nvPr/>
          </p:nvSpPr>
          <p:spPr>
            <a:xfrm>
              <a:off x="189677" y="4108638"/>
              <a:ext cx="2592371" cy="17648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89677" y="5528077"/>
              <a:ext cx="2592371" cy="197277"/>
            </a:xfrm>
            <a:prstGeom prst="rect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86255" y="6024230"/>
              <a:ext cx="2592372" cy="17345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1380510" y="3594539"/>
              <a:ext cx="267554" cy="2604247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140" name="文字方塊 139"/>
            <p:cNvSpPr txBox="1"/>
            <p:nvPr/>
          </p:nvSpPr>
          <p:spPr>
            <a:xfrm>
              <a:off x="188571" y="3632417"/>
              <a:ext cx="377574" cy="482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pp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1" name="文字方塊 140"/>
            <p:cNvSpPr txBox="1"/>
            <p:nvPr/>
          </p:nvSpPr>
          <p:spPr>
            <a:xfrm>
              <a:off x="170010" y="5578819"/>
              <a:ext cx="377574" cy="482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pp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170010" y="4739242"/>
              <a:ext cx="556723" cy="482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chemeClr val="tx1"/>
                  </a:solidFill>
                </a:rPr>
                <a:t>Core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標題 4"/>
          <p:cNvSpPr txBox="1"/>
          <p:nvPr/>
        </p:nvSpPr>
        <p:spPr>
          <a:xfrm>
            <a:off x="162087" y="37600"/>
            <a:ext cx="11917680" cy="1001714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sz="3600" dirty="0">
                <a:ln w="635">
                  <a:noFill/>
                </a:ln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BGA – 4L/6L-PCB DDR Layout</a:t>
            </a:r>
            <a:endParaRPr lang="zh-TW" altLang="en-US" sz="3600" dirty="0">
              <a:ln w="635">
                <a:noFill/>
              </a:ln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85696" y="549288"/>
            <a:ext cx="807021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Stackup</a:t>
            </a:r>
            <a:r>
              <a:rPr lang="en-US" altLang="zh-TW" sz="2000" dirty="0"/>
              <a:t>:</a:t>
            </a:r>
            <a:br>
              <a:rPr lang="en-US" altLang="zh-TW" sz="2000" dirty="0"/>
            </a:br>
            <a:r>
              <a:rPr lang="en-US" altLang="zh-TW" sz="2000" dirty="0"/>
              <a:t>(1) 4L-PCB: GND@L1/L2/L4 (plane), 6L-PCB: GND@L1/L2/L3/L4/L6 (plane)</a:t>
            </a:r>
            <a:br>
              <a:rPr lang="en-US" altLang="zh-TW" sz="2000" dirty="0"/>
            </a:br>
            <a:r>
              <a:rPr lang="en-US" altLang="zh-TW" sz="2000" dirty="0"/>
              <a:t>(2) 4L-PCB: DDR3_1.5V@L3 (shape), 6L-PCB: DDR3_1.5V@L4 (shape)</a:t>
            </a:r>
          </a:p>
        </p:txBody>
      </p:sp>
      <p:sp>
        <p:nvSpPr>
          <p:cNvPr id="93" name="文字方塊 92"/>
          <p:cNvSpPr txBox="1"/>
          <p:nvPr/>
        </p:nvSpPr>
        <p:spPr>
          <a:xfrm>
            <a:off x="1932311" y="1838861"/>
            <a:ext cx="7302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L1 GND</a:t>
            </a:r>
            <a:endParaRPr lang="zh-TW" altLang="en-US" sz="1400" b="1" i="1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1910624" y="2230277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L2 : GND</a:t>
            </a:r>
            <a:endParaRPr lang="zh-TW" altLang="en-US" sz="1400" b="1" i="1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1878214" y="3321683"/>
            <a:ext cx="13138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>
                <a:solidFill>
                  <a:schemeClr val="bg1"/>
                </a:solidFill>
              </a:rPr>
              <a:t>L3 : DDR3_1.5V</a:t>
            </a:r>
            <a:endParaRPr lang="zh-TW" altLang="en-US" sz="1400" b="1" i="1" dirty="0">
              <a:solidFill>
                <a:schemeClr val="bg1"/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243899" y="1642023"/>
            <a:ext cx="17792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4-Layers </a:t>
            </a:r>
            <a:r>
              <a:rPr lang="en-US" altLang="zh-TW" b="1" i="1" dirty="0" err="1"/>
              <a:t>Stackup</a:t>
            </a:r>
            <a:endParaRPr lang="zh-TW" altLang="en-US" b="1" i="1" dirty="0"/>
          </a:p>
        </p:txBody>
      </p:sp>
      <p:sp>
        <p:nvSpPr>
          <p:cNvPr id="139" name="文字方塊 138"/>
          <p:cNvSpPr txBox="1"/>
          <p:nvPr/>
        </p:nvSpPr>
        <p:spPr>
          <a:xfrm>
            <a:off x="1878993" y="3689705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L4 : GND</a:t>
            </a:r>
            <a:endParaRPr lang="zh-TW" altLang="en-US" sz="1400" b="1" i="1" dirty="0"/>
          </a:p>
        </p:txBody>
      </p:sp>
      <p:sp>
        <p:nvSpPr>
          <p:cNvPr id="89" name="文字方塊 88"/>
          <p:cNvSpPr txBox="1"/>
          <p:nvPr/>
        </p:nvSpPr>
        <p:spPr>
          <a:xfrm>
            <a:off x="4061966" y="1945802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6466711" y="1807303"/>
            <a:ext cx="24415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4L-PCB: DDR3_1.5V@L3</a:t>
            </a:r>
          </a:p>
          <a:p>
            <a:r>
              <a:rPr lang="en-US" altLang="zh-TW" b="1" dirty="0">
                <a:solidFill>
                  <a:srgbClr val="0070C0"/>
                </a:solidFill>
              </a:rPr>
              <a:t>6L-PCB: DDR3_1.5V@L4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9420367" y="1967678"/>
            <a:ext cx="2181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DDR3_1.5V@Bottom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218447" y="4098099"/>
            <a:ext cx="1738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6-layers </a:t>
            </a:r>
            <a:r>
              <a:rPr lang="en-US" altLang="zh-TW" b="1" i="1" dirty="0" err="1"/>
              <a:t>Stackup</a:t>
            </a:r>
            <a:endParaRPr lang="zh-TW" altLang="en-US" b="1" i="1" dirty="0"/>
          </a:p>
        </p:txBody>
      </p:sp>
      <p:sp>
        <p:nvSpPr>
          <p:cNvPr id="199" name="矩形 198"/>
          <p:cNvSpPr/>
          <p:nvPr/>
        </p:nvSpPr>
        <p:spPr>
          <a:xfrm>
            <a:off x="283218" y="4936044"/>
            <a:ext cx="2910893" cy="34611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200" name="矩形 199"/>
          <p:cNvSpPr/>
          <p:nvPr/>
        </p:nvSpPr>
        <p:spPr>
          <a:xfrm>
            <a:off x="290471" y="4414572"/>
            <a:ext cx="2903642" cy="15066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01" name="矩形 200"/>
          <p:cNvSpPr/>
          <p:nvPr/>
        </p:nvSpPr>
        <p:spPr>
          <a:xfrm>
            <a:off x="288209" y="4789781"/>
            <a:ext cx="2903642" cy="15329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02" name="矩形 201"/>
          <p:cNvSpPr/>
          <p:nvPr/>
        </p:nvSpPr>
        <p:spPr>
          <a:xfrm>
            <a:off x="288209" y="6152871"/>
            <a:ext cx="2903642" cy="17135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03" name="矩形 202"/>
          <p:cNvSpPr/>
          <p:nvPr/>
        </p:nvSpPr>
        <p:spPr>
          <a:xfrm>
            <a:off x="284377" y="6523501"/>
            <a:ext cx="2903643" cy="15066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205" name="文字方塊 204"/>
          <p:cNvSpPr txBox="1"/>
          <p:nvPr/>
        </p:nvSpPr>
        <p:spPr>
          <a:xfrm>
            <a:off x="269038" y="4465140"/>
            <a:ext cx="42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6" name="文字方塊 205"/>
          <p:cNvSpPr txBox="1"/>
          <p:nvPr/>
        </p:nvSpPr>
        <p:spPr>
          <a:xfrm>
            <a:off x="266181" y="6203295"/>
            <a:ext cx="42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7" name="文字方塊 206"/>
          <p:cNvSpPr txBox="1"/>
          <p:nvPr/>
        </p:nvSpPr>
        <p:spPr>
          <a:xfrm>
            <a:off x="243899" y="4914733"/>
            <a:ext cx="623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tx1"/>
                </a:solidFill>
              </a:rPr>
              <a:t>Core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08" name="文字方塊 207"/>
          <p:cNvSpPr txBox="1"/>
          <p:nvPr/>
        </p:nvSpPr>
        <p:spPr>
          <a:xfrm>
            <a:off x="1878213" y="4321550"/>
            <a:ext cx="7302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L1 GND</a:t>
            </a:r>
            <a:endParaRPr lang="zh-TW" altLang="en-US" sz="1400" b="1" i="1" dirty="0"/>
          </a:p>
        </p:txBody>
      </p:sp>
      <p:sp>
        <p:nvSpPr>
          <p:cNvPr id="209" name="文字方塊 208"/>
          <p:cNvSpPr txBox="1"/>
          <p:nvPr/>
        </p:nvSpPr>
        <p:spPr>
          <a:xfrm>
            <a:off x="1878213" y="4707646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L2 : GND</a:t>
            </a:r>
            <a:endParaRPr lang="zh-TW" altLang="en-US" sz="1400" b="1" i="1" dirty="0"/>
          </a:p>
        </p:txBody>
      </p:sp>
      <p:sp>
        <p:nvSpPr>
          <p:cNvPr id="210" name="文字方塊 209"/>
          <p:cNvSpPr txBox="1"/>
          <p:nvPr/>
        </p:nvSpPr>
        <p:spPr>
          <a:xfrm>
            <a:off x="1878213" y="6077432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L5 : GND</a:t>
            </a:r>
            <a:endParaRPr lang="zh-TW" altLang="en-US" sz="1400" b="1" i="1" dirty="0"/>
          </a:p>
        </p:txBody>
      </p:sp>
      <p:sp>
        <p:nvSpPr>
          <p:cNvPr id="211" name="文字方塊 210"/>
          <p:cNvSpPr txBox="1"/>
          <p:nvPr/>
        </p:nvSpPr>
        <p:spPr>
          <a:xfrm>
            <a:off x="1878213" y="6442085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L6 : GND</a:t>
            </a:r>
            <a:endParaRPr lang="zh-TW" altLang="en-US" sz="1400" b="1" i="1" dirty="0"/>
          </a:p>
        </p:txBody>
      </p:sp>
      <p:sp>
        <p:nvSpPr>
          <p:cNvPr id="212" name="矩形 211"/>
          <p:cNvSpPr/>
          <p:nvPr/>
        </p:nvSpPr>
        <p:spPr>
          <a:xfrm>
            <a:off x="287614" y="5292574"/>
            <a:ext cx="2903642" cy="15066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13" name="矩形 212"/>
          <p:cNvSpPr/>
          <p:nvPr/>
        </p:nvSpPr>
        <p:spPr>
          <a:xfrm>
            <a:off x="285352" y="5667783"/>
            <a:ext cx="2903642" cy="153293"/>
          </a:xfrm>
          <a:prstGeom prst="rect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14" name="文字方塊 213"/>
          <p:cNvSpPr txBox="1"/>
          <p:nvPr/>
        </p:nvSpPr>
        <p:spPr>
          <a:xfrm>
            <a:off x="266181" y="5343142"/>
            <a:ext cx="42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5" name="文字方塊 214"/>
          <p:cNvSpPr txBox="1"/>
          <p:nvPr/>
        </p:nvSpPr>
        <p:spPr>
          <a:xfrm>
            <a:off x="1878213" y="5585648"/>
            <a:ext cx="13138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>
                <a:solidFill>
                  <a:schemeClr val="bg1"/>
                </a:solidFill>
              </a:rPr>
              <a:t>L4 : DDR3_1.5V</a:t>
            </a:r>
            <a:endParaRPr lang="zh-TW" altLang="en-US" sz="1400" b="1" i="1" dirty="0">
              <a:solidFill>
                <a:schemeClr val="bg1"/>
              </a:solidFill>
            </a:endParaRPr>
          </a:p>
        </p:txBody>
      </p:sp>
      <p:sp>
        <p:nvSpPr>
          <p:cNvPr id="216" name="文字方塊 215"/>
          <p:cNvSpPr txBox="1"/>
          <p:nvPr/>
        </p:nvSpPr>
        <p:spPr>
          <a:xfrm>
            <a:off x="250269" y="5801362"/>
            <a:ext cx="623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tx1"/>
                </a:solidFill>
              </a:rPr>
              <a:t>Core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1622028" y="4413088"/>
            <a:ext cx="299680" cy="2262031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217" name="文字方塊 216"/>
          <p:cNvSpPr txBox="1"/>
          <p:nvPr/>
        </p:nvSpPr>
        <p:spPr>
          <a:xfrm>
            <a:off x="1878213" y="5200284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L3 : GND</a:t>
            </a:r>
            <a:endParaRPr lang="zh-TW" altLang="en-US" sz="1400" b="1" i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5330278" y="2453634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18" name="文字方塊 217"/>
          <p:cNvSpPr txBox="1"/>
          <p:nvPr/>
        </p:nvSpPr>
        <p:spPr>
          <a:xfrm>
            <a:off x="3376651" y="5861988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271" y="2449754"/>
            <a:ext cx="2660284" cy="423306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772" y="2449754"/>
            <a:ext cx="2680249" cy="42237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698" y="2696057"/>
            <a:ext cx="4267531" cy="4040306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152399" y="46872"/>
            <a:ext cx="11887201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- DDR3_1.5V - Rule 1</a:t>
            </a:r>
          </a:p>
        </p:txBody>
      </p:sp>
      <p:graphicFrame>
        <p:nvGraphicFramePr>
          <p:cNvPr id="5" name="表格 2"/>
          <p:cNvGraphicFramePr>
            <a:graphicFrameLocks noGrp="1"/>
          </p:cNvGraphicFramePr>
          <p:nvPr/>
        </p:nvGraphicFramePr>
        <p:xfrm>
          <a:off x="433239" y="873928"/>
          <a:ext cx="11406336" cy="118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81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SOC</a:t>
                      </a:r>
                      <a:r>
                        <a:rPr lang="zh-TW" altLang="en-US" sz="1800" i="0" dirty="0"/>
                        <a:t> </a:t>
                      </a:r>
                      <a:r>
                        <a:rPr lang="en-US" altLang="zh-TW" sz="1800" i="0" dirty="0"/>
                        <a:t>VIA count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DDR3_1.5V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DDR3_1.5V (ball N5)</a:t>
                      </a:r>
                      <a:r>
                        <a:rPr lang="en-US" altLang="zh-TW" sz="1600" dirty="0"/>
                        <a:t>: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DDR3_1.5V (merge ball)</a:t>
                      </a:r>
                      <a:r>
                        <a:rPr lang="en-US" altLang="zh-TW" sz="1600" dirty="0"/>
                        <a:t>: 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</a:t>
                      </a:r>
                      <a:r>
                        <a:rPr lang="zh-TW" altLang="en-US" sz="1600" i="0" dirty="0"/>
                        <a:t>确认</a:t>
                      </a:r>
                      <a:r>
                        <a:rPr lang="en-US" altLang="zh-TW" sz="1600" i="0" dirty="0"/>
                        <a:t>DDR3_1.5V SOC </a:t>
                      </a:r>
                      <a:r>
                        <a:rPr lang="zh-TW" altLang="en-US" sz="1600" i="0" dirty="0"/>
                        <a:t>端</a:t>
                      </a:r>
                      <a:r>
                        <a:rPr lang="en-US" altLang="zh-TW" sz="1600" i="0" dirty="0"/>
                        <a:t>VIA</a:t>
                      </a:r>
                      <a:r>
                        <a:rPr lang="zh-TW" altLang="en-US" sz="1600" i="0" dirty="0"/>
                        <a:t>数量</a:t>
                      </a:r>
                      <a:r>
                        <a:rPr lang="en-US" altLang="zh-TW" sz="1600" i="0" dirty="0"/>
                        <a:t/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(2) Ball N5 </a:t>
                      </a:r>
                      <a:r>
                        <a:rPr lang="zh-TW" altLang="en-US" sz="1600" i="0" dirty="0"/>
                        <a:t> </a:t>
                      </a:r>
                      <a:r>
                        <a:rPr lang="en-US" altLang="zh-TW" sz="1600" i="0" dirty="0"/>
                        <a:t>VIA:</a:t>
                      </a:r>
                      <a:r>
                        <a:rPr lang="zh-TW" altLang="en-US" sz="1600" i="0" dirty="0"/>
                        <a:t> 连接</a:t>
                      </a:r>
                      <a:r>
                        <a:rPr lang="en-US" altLang="zh-TW" sz="1600" i="0" dirty="0"/>
                        <a:t>bottom Cap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(3) Merge ball VIA: </a:t>
                      </a:r>
                      <a:r>
                        <a:rPr lang="zh-TW" altLang="en-US" sz="1600" i="0" dirty="0"/>
                        <a:t>连接内层</a:t>
                      </a:r>
                      <a:r>
                        <a:rPr lang="en-US" altLang="zh-TW" sz="1600" i="0" dirty="0"/>
                        <a:t>main route trace</a:t>
                      </a:r>
                      <a:endParaRPr lang="zh-TW" altLang="en-US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橢圓 18"/>
          <p:cNvSpPr/>
          <p:nvPr/>
        </p:nvSpPr>
        <p:spPr>
          <a:xfrm>
            <a:off x="4431105" y="3566007"/>
            <a:ext cx="740412" cy="49065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3929698" y="4027789"/>
            <a:ext cx="1578700" cy="64516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DDR3_1.5V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(ball N5)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6115519" y="2882032"/>
            <a:ext cx="1075856" cy="188999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7225650" y="3410334"/>
            <a:ext cx="1578700" cy="64516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DDR3_1.5V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(merge ball)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912434" y="2278149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974" y="2919581"/>
            <a:ext cx="3379607" cy="3763243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636" y="2929491"/>
            <a:ext cx="3379606" cy="3763243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185737" y="68779"/>
            <a:ext cx="118205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- DDR3_1.5V - Rule 2</a:t>
            </a:r>
          </a:p>
        </p:txBody>
      </p:sp>
      <p:graphicFrame>
        <p:nvGraphicFramePr>
          <p:cNvPr id="31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63534"/>
              </p:ext>
            </p:extLst>
          </p:nvPr>
        </p:nvGraphicFramePr>
        <p:xfrm>
          <a:off x="1005729" y="901518"/>
          <a:ext cx="10643345" cy="118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6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26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Layer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83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DDR3_1.5V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4L-PCB: DDR3_1.5V@L3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6L-PCB: DDR3_1.5V@L4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DDR3_1.5V main route:</a:t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确认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处</a:t>
                      </a:r>
                      <a:r>
                        <a:rPr kumimoji="0" lang="zh-TW" altLang="en-US" sz="160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有</a:t>
                      </a:r>
                      <a:r>
                        <a:rPr kumimoji="0" lang="en-US" altLang="zh-TW" sz="160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颗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VIA,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PMIC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处</a:t>
                      </a:r>
                      <a:r>
                        <a:rPr kumimoji="0" lang="zh-TW" altLang="en-US" sz="160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有大于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等于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颗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扣除破孔有效宽度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W1&gt;=1.5mm, W2&gt;=1.5mm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" name="文字方塊 65"/>
          <p:cNvSpPr txBox="1"/>
          <p:nvPr/>
        </p:nvSpPr>
        <p:spPr>
          <a:xfrm>
            <a:off x="2893875" y="2505981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6620721" y="2273250"/>
            <a:ext cx="24415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4L-PCB: DDR3_1.5V@L3</a:t>
            </a:r>
          </a:p>
          <a:p>
            <a:r>
              <a:rPr lang="en-US" altLang="zh-TW" b="1" dirty="0">
                <a:solidFill>
                  <a:srgbClr val="0070C0"/>
                </a:solidFill>
              </a:rPr>
              <a:t>6L-PCB: DDR3_1.5V@L4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608713" y="2846546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2350209" y="5897230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71" name="橢圓 70"/>
          <p:cNvSpPr/>
          <p:nvPr/>
        </p:nvSpPr>
        <p:spPr>
          <a:xfrm>
            <a:off x="6489862" y="6195287"/>
            <a:ext cx="575181" cy="36933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/>
          <p:cNvSpPr txBox="1"/>
          <p:nvPr/>
        </p:nvSpPr>
        <p:spPr>
          <a:xfrm>
            <a:off x="7168018" y="3501309"/>
            <a:ext cx="1366484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SOC</a:t>
            </a:r>
            <a:r>
              <a:rPr lang="zh-TW" altLang="en-US" dirty="0">
                <a:solidFill>
                  <a:schemeClr val="bg1"/>
                </a:solidFill>
              </a:rPr>
              <a:t>区域</a:t>
            </a:r>
            <a:r>
              <a:rPr lang="en-US" altLang="zh-TW" dirty="0">
                <a:solidFill>
                  <a:schemeClr val="bg1"/>
                </a:solidFill>
              </a:rPr>
              <a:t>VIA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6119636" y="5825955"/>
            <a:ext cx="1554442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PMIC</a:t>
            </a:r>
            <a:r>
              <a:rPr lang="zh-TW" altLang="en-US" dirty="0">
                <a:solidFill>
                  <a:schemeClr val="bg1"/>
                </a:solidFill>
              </a:rPr>
              <a:t>区域 </a:t>
            </a:r>
            <a:r>
              <a:rPr lang="en-US" altLang="zh-TW" dirty="0">
                <a:solidFill>
                  <a:schemeClr val="bg1"/>
                </a:solidFill>
              </a:rPr>
              <a:t>VIA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76" name="直線單箭頭接點 75"/>
          <p:cNvCxnSpPr/>
          <p:nvPr/>
        </p:nvCxnSpPr>
        <p:spPr>
          <a:xfrm>
            <a:off x="7790740" y="4778714"/>
            <a:ext cx="354266" cy="326841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>
            <a:off x="8788299" y="5717585"/>
            <a:ext cx="354266" cy="326841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/>
          <p:cNvSpPr txBox="1"/>
          <p:nvPr/>
        </p:nvSpPr>
        <p:spPr>
          <a:xfrm>
            <a:off x="8325032" y="5251367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80" name="直線單箭頭接點 79"/>
          <p:cNvCxnSpPr/>
          <p:nvPr/>
        </p:nvCxnSpPr>
        <p:spPr>
          <a:xfrm>
            <a:off x="9072880" y="4467956"/>
            <a:ext cx="388118" cy="0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>
            <a:off x="7967873" y="4467956"/>
            <a:ext cx="379760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/>
          <p:cNvSpPr txBox="1"/>
          <p:nvPr/>
        </p:nvSpPr>
        <p:spPr>
          <a:xfrm>
            <a:off x="8486522" y="4283290"/>
            <a:ext cx="548114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2387264" y="6198151"/>
            <a:ext cx="575181" cy="34721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856080" y="3155270"/>
            <a:ext cx="206808" cy="46382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5330278" y="2453634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8866072" y="3123831"/>
            <a:ext cx="206808" cy="46382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827" y="3058088"/>
            <a:ext cx="3652703" cy="369106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145" y="3079032"/>
            <a:ext cx="3671485" cy="3676702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175304" y="79132"/>
            <a:ext cx="122091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- DDR3Q_1.5V - Rule 3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214978"/>
              </p:ext>
            </p:extLst>
          </p:nvPr>
        </p:nvGraphicFramePr>
        <p:xfrm>
          <a:off x="705938" y="799037"/>
          <a:ext cx="10557308" cy="1920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0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9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46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Layer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 err="1"/>
                        <a:t>DeCap@Dram</a:t>
                      </a:r>
                      <a:r>
                        <a:rPr lang="en-US" altLang="zh-TW" i="0" dirty="0"/>
                        <a:t> area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r>
                        <a:rPr lang="en-US" altLang="zh-TW" sz="1600" b="1" i="0" dirty="0"/>
                        <a:t>DDR3Q_1.5V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Top/Bottom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/>
                        <a:t>DDR3Q_1.5V@Top: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0402 1uF: C1/C2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/>
                        <a:t>DDR3Q_1.5V@Bottom: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0402 0.1uF: C4/C5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0402 1uF: C3/C7/C6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(3)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0402 4.7uF: C8 </a:t>
                      </a:r>
                      <a:endParaRPr kumimoji="0"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DDR3_1.5V VIA rule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i="0" dirty="0"/>
                        <a:t>     确认每颗</a:t>
                      </a:r>
                      <a:r>
                        <a:rPr lang="en-US" altLang="zh-TW" sz="1600" i="0" dirty="0"/>
                        <a:t>Cap</a:t>
                      </a:r>
                      <a:r>
                        <a:rPr lang="zh-TW" altLang="en-US" sz="1600" i="0" dirty="0"/>
                        <a:t>旁至少</a:t>
                      </a:r>
                      <a:r>
                        <a:rPr lang="en-US" altLang="zh-TW" sz="1600" i="0" dirty="0"/>
                        <a:t>1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DDR3_1.5V </a:t>
                      </a:r>
                      <a:r>
                        <a:rPr lang="en-US" altLang="zh-TW" sz="1600" i="0" dirty="0" smtClean="0"/>
                        <a:t>VIA</a:t>
                      </a:r>
                      <a:endParaRPr lang="en-US" altLang="zh-TW" sz="1600" i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 VIA rule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</a:t>
                      </a:r>
                      <a:r>
                        <a:rPr lang="zh-TW" altLang="en-US" sz="1600" i="0" dirty="0"/>
                        <a:t>确认每颗</a:t>
                      </a:r>
                      <a:r>
                        <a:rPr lang="en-US" altLang="zh-TW" sz="1600" i="0" dirty="0"/>
                        <a:t>Cap</a:t>
                      </a:r>
                      <a:r>
                        <a:rPr lang="zh-TW" altLang="en-US" sz="1600" i="0" dirty="0"/>
                        <a:t>旁至少</a:t>
                      </a:r>
                      <a:r>
                        <a:rPr lang="en-US" altLang="zh-TW" sz="1600" i="0" dirty="0"/>
                        <a:t>1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GND </a:t>
                      </a:r>
                      <a:r>
                        <a:rPr lang="en-US" altLang="zh-TW" sz="1600" i="0" dirty="0" smtClean="0"/>
                        <a:t>VIA</a:t>
                      </a:r>
                      <a:endParaRPr lang="en-US" altLang="zh-TW" sz="1600" i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TW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橢圓 21"/>
          <p:cNvSpPr/>
          <p:nvPr/>
        </p:nvSpPr>
        <p:spPr>
          <a:xfrm>
            <a:off x="3209120" y="3220068"/>
            <a:ext cx="1116802" cy="1472063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1748343" y="3741402"/>
            <a:ext cx="614069" cy="474848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2523117" y="2738111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797185" y="2717850"/>
            <a:ext cx="2181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DDR3_1.5V@Bottom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380920" y="3062421"/>
            <a:ext cx="1578700" cy="64516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DDR3_1.5V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(ball N5)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4235617" y="3294939"/>
            <a:ext cx="1578700" cy="64516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DDR3_1.5V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(merge ball)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7028140" y="4061677"/>
            <a:ext cx="614069" cy="474848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6" name="橢圓 35"/>
          <p:cNvSpPr/>
          <p:nvPr/>
        </p:nvSpPr>
        <p:spPr>
          <a:xfrm>
            <a:off x="8542787" y="3570478"/>
            <a:ext cx="982213" cy="1515871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3242887" y="5471992"/>
            <a:ext cx="423514" cy="677635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2" name="矩形 31"/>
          <p:cNvSpPr/>
          <p:nvPr/>
        </p:nvSpPr>
        <p:spPr>
          <a:xfrm rot="16200000">
            <a:off x="3062368" y="4649173"/>
            <a:ext cx="335825" cy="872244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5" name="矩形 44"/>
          <p:cNvSpPr/>
          <p:nvPr/>
        </p:nvSpPr>
        <p:spPr>
          <a:xfrm rot="16200000">
            <a:off x="7244058" y="4192641"/>
            <a:ext cx="335825" cy="872244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6" name="矩形 45"/>
          <p:cNvSpPr/>
          <p:nvPr/>
        </p:nvSpPr>
        <p:spPr>
          <a:xfrm rot="16200000">
            <a:off x="8536568" y="3635212"/>
            <a:ext cx="335825" cy="872244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7" name="矩形 46"/>
          <p:cNvSpPr/>
          <p:nvPr/>
        </p:nvSpPr>
        <p:spPr>
          <a:xfrm rot="16200000">
            <a:off x="8519154" y="4024728"/>
            <a:ext cx="335825" cy="872244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8" name="矩形 47"/>
          <p:cNvSpPr/>
          <p:nvPr/>
        </p:nvSpPr>
        <p:spPr>
          <a:xfrm rot="16200000">
            <a:off x="8536567" y="4414243"/>
            <a:ext cx="335825" cy="872244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9" name="矩形 48"/>
          <p:cNvSpPr/>
          <p:nvPr/>
        </p:nvSpPr>
        <p:spPr>
          <a:xfrm rot="16200000">
            <a:off x="8536568" y="4843850"/>
            <a:ext cx="335825" cy="872244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50" name="矩形 49"/>
          <p:cNvSpPr/>
          <p:nvPr/>
        </p:nvSpPr>
        <p:spPr>
          <a:xfrm rot="16200000">
            <a:off x="8548583" y="5232791"/>
            <a:ext cx="335825" cy="872244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7" name="文字方塊 36"/>
          <p:cNvSpPr txBox="1"/>
          <p:nvPr/>
        </p:nvSpPr>
        <p:spPr>
          <a:xfrm>
            <a:off x="8672425" y="3855462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C4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8691392" y="4679233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C6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8691392" y="5071882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C7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8697731" y="5460020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C8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7420988" y="4428708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C3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701940" y="4269487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C5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216416" y="4886294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C1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229262" y="5408880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C2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157817" y="2645117"/>
            <a:ext cx="3579189" cy="3985480"/>
            <a:chOff x="2157817" y="2645117"/>
            <a:chExt cx="3579189" cy="3985480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7817" y="2645117"/>
              <a:ext cx="3579189" cy="398548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1568" y="6273801"/>
              <a:ext cx="127085" cy="117052"/>
            </a:xfrm>
            <a:prstGeom prst="rect">
              <a:avLst/>
            </a:prstGeom>
          </p:spPr>
        </p:pic>
      </p:grpSp>
      <p:sp>
        <p:nvSpPr>
          <p:cNvPr id="2" name="標題 1"/>
          <p:cNvSpPr txBox="1"/>
          <p:nvPr/>
        </p:nvSpPr>
        <p:spPr>
          <a:xfrm>
            <a:off x="182375" y="96757"/>
            <a:ext cx="118205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- DDR3_1.5V - Rule 4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121568" y="2275785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31" name="表格 2"/>
          <p:cNvGraphicFramePr>
            <a:graphicFrameLocks noGrp="1"/>
          </p:cNvGraphicFramePr>
          <p:nvPr/>
        </p:nvGraphicFramePr>
        <p:xfrm>
          <a:off x="979484" y="1043142"/>
          <a:ext cx="7660796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95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5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PMIC </a:t>
                      </a:r>
                      <a:r>
                        <a:rPr lang="zh-TW" altLang="en-US" sz="1800" i="0" dirty="0"/>
                        <a:t>分支点</a:t>
                      </a:r>
                      <a:r>
                        <a:rPr lang="en-US" altLang="zh-TW" sz="1800" i="0" dirty="0"/>
                        <a:t> VIA </a:t>
                      </a:r>
                      <a:r>
                        <a:rPr lang="zh-TW" altLang="en-US" sz="1800" i="0" dirty="0"/>
                        <a:t>数量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111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DDR3_1.5V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DDR3_1.5V: VIA </a:t>
                      </a:r>
                      <a:r>
                        <a:rPr lang="zh-TW" altLang="en-US" sz="1600" i="0" dirty="0"/>
                        <a:t>数量</a:t>
                      </a:r>
                      <a:r>
                        <a:rPr lang="en-US" altLang="zh-TW" sz="1600" i="0" dirty="0"/>
                        <a:t>&gt;=6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GND: VIA </a:t>
                      </a:r>
                      <a:r>
                        <a:rPr lang="zh-TW" altLang="en-US" sz="1600" i="0" dirty="0"/>
                        <a:t>数量</a:t>
                      </a:r>
                      <a:r>
                        <a:rPr lang="en-US" altLang="zh-TW" sz="1600" i="0" dirty="0"/>
                        <a:t>&gt;=5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文字方塊 32"/>
          <p:cNvSpPr txBox="1"/>
          <p:nvPr/>
        </p:nvSpPr>
        <p:spPr>
          <a:xfrm>
            <a:off x="2603136" y="5750058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6735989" y="3706276"/>
            <a:ext cx="1133474" cy="9906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8118112" y="4001118"/>
            <a:ext cx="1133031" cy="1151347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6096000" y="3039194"/>
            <a:ext cx="3925205" cy="3080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2282519" y="6107995"/>
            <a:ext cx="1047450" cy="55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7185850" y="2669862"/>
            <a:ext cx="19056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tx1"/>
                </a:solidFill>
              </a:rPr>
              <a:t>PMIC routing area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866142" y="3262454"/>
            <a:ext cx="2385001" cy="3683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800" b="1" i="0" dirty="0">
                <a:solidFill>
                  <a:schemeClr val="bg1"/>
                </a:solidFill>
              </a:rPr>
              <a:t>PMIC </a:t>
            </a:r>
            <a:r>
              <a:rPr lang="zh-TW" altLang="en-US" sz="1800" b="1" i="0" dirty="0">
                <a:solidFill>
                  <a:schemeClr val="bg1"/>
                </a:solidFill>
              </a:rPr>
              <a:t>分支点</a:t>
            </a:r>
            <a:r>
              <a:rPr lang="en-US" altLang="zh-TW" sz="1800" b="1" i="0" dirty="0">
                <a:solidFill>
                  <a:schemeClr val="bg1"/>
                </a:solidFill>
              </a:rPr>
              <a:t> VIA </a:t>
            </a:r>
            <a:r>
              <a:rPr lang="zh-TW" altLang="en-US" sz="1800" b="1" i="0" dirty="0">
                <a:solidFill>
                  <a:schemeClr val="bg1"/>
                </a:solidFill>
              </a:rPr>
              <a:t>数量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6556432" y="4812180"/>
            <a:ext cx="1411757" cy="64516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DDR3_1.5V: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</a:t>
            </a:r>
            <a:r>
              <a:rPr lang="zh-TW" altLang="en-US" i="0" dirty="0">
                <a:solidFill>
                  <a:schemeClr val="bg1"/>
                </a:solidFill>
              </a:rPr>
              <a:t>数量</a:t>
            </a:r>
            <a:r>
              <a:rPr lang="en-US" altLang="zh-TW" i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8327183" y="5169948"/>
            <a:ext cx="1241722" cy="64516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GND: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</a:t>
            </a:r>
            <a:r>
              <a:rPr lang="zh-TW" altLang="en-US" i="0" dirty="0">
                <a:solidFill>
                  <a:schemeClr val="bg1"/>
                </a:solidFill>
              </a:rPr>
              <a:t>数量</a:t>
            </a:r>
            <a:r>
              <a:rPr lang="en-US" altLang="zh-TW" i="0" dirty="0">
                <a:solidFill>
                  <a:schemeClr val="bg1"/>
                </a:solidFill>
              </a:rPr>
              <a:t>5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6092638" y="3047291"/>
            <a:ext cx="3925205" cy="3080196"/>
            <a:chOff x="6092638" y="3047291"/>
            <a:chExt cx="3925205" cy="308019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2638" y="3047291"/>
              <a:ext cx="3925205" cy="308019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7069" y="4170731"/>
              <a:ext cx="361950" cy="333375"/>
            </a:xfrm>
            <a:prstGeom prst="rect">
              <a:avLst/>
            </a:prstGeom>
          </p:spPr>
        </p:pic>
      </p:grpSp>
      <p:cxnSp>
        <p:nvCxnSpPr>
          <p:cNvPr id="57" name="直線單箭頭接點 56"/>
          <p:cNvCxnSpPr/>
          <p:nvPr/>
        </p:nvCxnSpPr>
        <p:spPr>
          <a:xfrm flipV="1">
            <a:off x="3379410" y="4845259"/>
            <a:ext cx="2716590" cy="138409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266813" y="1673308"/>
            <a:ext cx="37471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92D050"/>
                </a:solidFill>
              </a:rPr>
              <a:t>Serdes </a:t>
            </a:r>
            <a:r>
              <a:rPr lang="zh-TW" altLang="en-US" sz="4000" b="1" dirty="0">
                <a:solidFill>
                  <a:srgbClr val="92D050"/>
                </a:solidFill>
              </a:rPr>
              <a:t>讯号绕线</a:t>
            </a:r>
          </a:p>
        </p:txBody>
      </p:sp>
      <p:sp>
        <p:nvSpPr>
          <p:cNvPr id="5" name="標題 4"/>
          <p:cNvSpPr txBox="1"/>
          <p:nvPr/>
        </p:nvSpPr>
        <p:spPr>
          <a:xfrm>
            <a:off x="2844756" y="3063240"/>
            <a:ext cx="6502488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QFN/BGA PKG: </a:t>
            </a:r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SG200X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4-layer/6-layer PCB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485" y="2726943"/>
            <a:ext cx="5751195" cy="40406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74" y="2726943"/>
            <a:ext cx="5601387" cy="4023945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212810" y="272123"/>
            <a:ext cx="11833553" cy="680243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4L/6L-PCB- MIPI Routing – </a:t>
            </a:r>
            <a:r>
              <a:rPr lang="zh-TW" altLang="en-US" sz="3200" dirty="0"/>
              <a:t>表层走线 </a:t>
            </a:r>
            <a:r>
              <a:rPr lang="en-US" altLang="zh-TW" sz="3200" dirty="0"/>
              <a:t>Option1 Rule 1</a:t>
            </a:r>
            <a:endParaRPr lang="en-US" altLang="zh-TW" sz="36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20127" y="962672"/>
          <a:ext cx="7585597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93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7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07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Trace width/spacing (mm)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Shielding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MIPI_TX/RX</a:t>
                      </a:r>
                    </a:p>
                    <a:p>
                      <a:pPr algn="l"/>
                      <a:r>
                        <a:rPr lang="en-US" altLang="zh-TW" sz="1600" b="1" i="0" dirty="0"/>
                        <a:t>Diff pair</a:t>
                      </a:r>
                      <a:endParaRPr lang="zh-TW" altLang="en-US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Top/</a:t>
                      </a:r>
                    </a:p>
                    <a:p>
                      <a:pPr algn="l"/>
                      <a:r>
                        <a:rPr lang="en-US" altLang="zh-TW" sz="1600" i="0" dirty="0"/>
                        <a:t>Bottom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100</a:t>
                      </a:r>
                    </a:p>
                    <a:p>
                      <a:pPr algn="l"/>
                      <a:r>
                        <a:rPr lang="en-US" altLang="zh-TW" sz="1600" i="0" dirty="0"/>
                        <a:t>ohm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0.125/0.125/0.15</a:t>
                      </a:r>
                    </a:p>
                    <a:p>
                      <a:pPr algn="l"/>
                      <a:r>
                        <a:rPr lang="en-US" altLang="zh-TW" sz="1600" i="0" dirty="0"/>
                        <a:t>(W/S/D)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Lane to Lane GND shielding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686839" y="2388388"/>
            <a:ext cx="4805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QFN MIPI TX/RX differential signals  </a:t>
            </a:r>
            <a:r>
              <a:rPr lang="en-US" altLang="zh-TW" b="1" dirty="0" err="1">
                <a:solidFill>
                  <a:srgbClr val="0070C0"/>
                </a:solidFill>
              </a:rPr>
              <a:t>layout@Top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569602" y="2383044"/>
            <a:ext cx="4754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BGA MIPI TX/RX differential signals </a:t>
            </a:r>
            <a:r>
              <a:rPr lang="en-US" altLang="zh-TW" b="1" dirty="0" err="1">
                <a:solidFill>
                  <a:srgbClr val="0070C0"/>
                </a:solidFill>
              </a:rPr>
              <a:t>layout@Top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3233362" y="6417319"/>
            <a:ext cx="566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3707685" y="4593383"/>
            <a:ext cx="8147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MIPI_RX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1811138" y="4585026"/>
            <a:ext cx="8026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MIPI_TX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477674" y="576149"/>
            <a:ext cx="1224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MIPI TX/RX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007" y="835781"/>
            <a:ext cx="4304389" cy="1306128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0074244" y="6381556"/>
            <a:ext cx="566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968729" y="4439494"/>
            <a:ext cx="8147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MIPI_RX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789461" y="4452211"/>
            <a:ext cx="8026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MIPI_TX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1" y="2726815"/>
            <a:ext cx="5763833" cy="3843117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841" y="2757707"/>
            <a:ext cx="5763834" cy="3843118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141665" y="324442"/>
            <a:ext cx="11944351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– MIPI Routing – </a:t>
            </a:r>
            <a:r>
              <a:rPr lang="zh-TW" altLang="en-US" sz="3200" dirty="0"/>
              <a:t>表层走线 </a:t>
            </a:r>
            <a:r>
              <a:rPr lang="en-US" altLang="zh-TW" sz="3200" dirty="0"/>
              <a:t>Option1 - Rule 2</a:t>
            </a:r>
            <a:endParaRPr lang="en-US" altLang="zh-TW" sz="36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51228" y="1053271"/>
          <a:ext cx="11325226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2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2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0024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Requirement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/>
                        <a:t>MIPI_TX/RX Diff pair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Top/</a:t>
                      </a:r>
                    </a:p>
                    <a:p>
                      <a:r>
                        <a:rPr lang="en-US" altLang="zh-TW" sz="1600" i="0" dirty="0"/>
                        <a:t>Bottom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Lane to lane shielding GND VIA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/>
                        <a:t>L1 (GND stitching VIA) &lt; 7.5mm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/>
                        <a:t>NO GND shielding length L2 &lt; 3.5mm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637177" y="2437119"/>
            <a:ext cx="4923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BGA MIPI TX/RX shielding GND VIA </a:t>
            </a:r>
            <a:r>
              <a:rPr lang="en-US" altLang="zh-TW" b="1" dirty="0" err="1">
                <a:solidFill>
                  <a:srgbClr val="0070C0"/>
                </a:solidFill>
              </a:rPr>
              <a:t>distance@Top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cxnSp>
        <p:nvCxnSpPr>
          <p:cNvPr id="7" name="直線接點 6"/>
          <p:cNvCxnSpPr/>
          <p:nvPr/>
        </p:nvCxnSpPr>
        <p:spPr>
          <a:xfrm flipV="1">
            <a:off x="7301230" y="3598068"/>
            <a:ext cx="314960" cy="282167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7516495" y="3839445"/>
            <a:ext cx="551180" cy="542055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873427" y="3865315"/>
            <a:ext cx="551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L1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4" name="直線接點 13"/>
          <p:cNvCxnSpPr/>
          <p:nvPr/>
        </p:nvCxnSpPr>
        <p:spPr>
          <a:xfrm flipH="1" flipV="1">
            <a:off x="4014470" y="4528684"/>
            <a:ext cx="309880" cy="31954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750727" y="2400310"/>
            <a:ext cx="4923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QFN MIPI TX/RX shielding GND VIA </a:t>
            </a:r>
            <a:r>
              <a:rPr lang="en-US" altLang="zh-TW" b="1" dirty="0" err="1">
                <a:solidFill>
                  <a:srgbClr val="0070C0"/>
                </a:solidFill>
              </a:rPr>
              <a:t>distance@Top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996777" y="6200600"/>
            <a:ext cx="566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597727" y="6057550"/>
            <a:ext cx="566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" name="直線接點 36"/>
          <p:cNvCxnSpPr/>
          <p:nvPr/>
        </p:nvCxnSpPr>
        <p:spPr>
          <a:xfrm flipH="1" flipV="1">
            <a:off x="4482591" y="3966688"/>
            <a:ext cx="309880" cy="31954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4048760" y="4105275"/>
            <a:ext cx="323215" cy="276225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V="1">
            <a:off x="8067675" y="4291294"/>
            <a:ext cx="314960" cy="282167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4207317" y="4212624"/>
            <a:ext cx="55054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L1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42" name="直線接點 41"/>
          <p:cNvCxnSpPr/>
          <p:nvPr/>
        </p:nvCxnSpPr>
        <p:spPr>
          <a:xfrm flipH="1">
            <a:off x="2682334" y="5784118"/>
            <a:ext cx="1103207" cy="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3147407" y="4848225"/>
            <a:ext cx="14893" cy="898520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 flipH="1">
            <a:off x="2740373" y="4848225"/>
            <a:ext cx="1103207" cy="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3190953" y="5155275"/>
            <a:ext cx="55054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L2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49" name="直線接點 48"/>
          <p:cNvCxnSpPr/>
          <p:nvPr/>
        </p:nvCxnSpPr>
        <p:spPr>
          <a:xfrm flipH="1">
            <a:off x="10216609" y="5679343"/>
            <a:ext cx="1103207" cy="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 flipV="1">
            <a:off x="10677525" y="4943475"/>
            <a:ext cx="4157" cy="708020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 flipH="1">
            <a:off x="10274648" y="4933950"/>
            <a:ext cx="1103207" cy="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10725228" y="5060025"/>
            <a:ext cx="55054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L2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164898" y="391184"/>
            <a:ext cx="11620501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– MIPI Routing – </a:t>
            </a:r>
            <a:r>
              <a:rPr lang="zh-TW" altLang="en-US" sz="3200" dirty="0"/>
              <a:t>表层走线 </a:t>
            </a:r>
            <a:r>
              <a:rPr lang="en-US" altLang="zh-TW" sz="3200" dirty="0"/>
              <a:t>Option2 - Rule</a:t>
            </a:r>
            <a:endParaRPr lang="en-US" altLang="zh-TW" sz="3600" dirty="0"/>
          </a:p>
        </p:txBody>
      </p:sp>
      <p:graphicFrame>
        <p:nvGraphicFramePr>
          <p:cNvPr id="55" name="表格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24264"/>
              </p:ext>
            </p:extLst>
          </p:nvPr>
        </p:nvGraphicFramePr>
        <p:xfrm>
          <a:off x="102742" y="1232933"/>
          <a:ext cx="12000215" cy="1920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4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46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783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Zo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Trace width/spacing (mm)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Shielding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MIPI_TX/RX</a:t>
                      </a:r>
                    </a:p>
                    <a:p>
                      <a:pPr algn="l"/>
                      <a:r>
                        <a:rPr lang="en-US" altLang="zh-TW" sz="1600" b="1" i="0" dirty="0"/>
                        <a:t>Diff pair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Top/</a:t>
                      </a:r>
                    </a:p>
                    <a:p>
                      <a:pPr algn="l"/>
                      <a:r>
                        <a:rPr lang="en-US" altLang="zh-TW" sz="1600" i="0" dirty="0"/>
                        <a:t>Bottom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100ohm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0.125/0.125/0.3/0.3</a:t>
                      </a:r>
                    </a:p>
                    <a:p>
                      <a:pPr algn="l"/>
                      <a:r>
                        <a:rPr lang="en-US" altLang="zh-TW" sz="1600" i="0" dirty="0"/>
                        <a:t>(W/S/Ds/Dg)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(1) Lane to Lane NO GND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shielding, </a:t>
                      </a:r>
                      <a:r>
                        <a:rPr lang="zh-TW" altLang="en-US" sz="1600" dirty="0"/>
                        <a:t>确认</a:t>
                      </a:r>
                      <a:r>
                        <a:rPr lang="en-US" altLang="zh-TW" sz="1600" dirty="0" smtClean="0"/>
                        <a:t>diff</a:t>
                      </a:r>
                      <a:r>
                        <a:rPr lang="zh-CN" altLang="en-US" sz="1600" dirty="0" smtClean="0"/>
                        <a:t>下方</a:t>
                      </a:r>
                      <a:r>
                        <a:rPr lang="en-US" altLang="zh-TW" sz="1600" dirty="0" smtClean="0"/>
                        <a:t>GND </a:t>
                      </a:r>
                      <a:r>
                        <a:rPr lang="en-US" altLang="zh-TW" sz="1600" dirty="0"/>
                        <a:t>plane</a:t>
                      </a:r>
                      <a:r>
                        <a:rPr lang="zh-TW" altLang="en-US" sz="1600" dirty="0"/>
                        <a:t>完整</a:t>
                      </a:r>
                      <a:endParaRPr lang="en-US" altLang="zh-TW" sz="1600" dirty="0"/>
                    </a:p>
                    <a:p>
                      <a:pPr algn="l"/>
                      <a:r>
                        <a:rPr lang="en-US" altLang="zh-TW" sz="1600" dirty="0"/>
                        <a:t>(2) </a:t>
                      </a:r>
                      <a:r>
                        <a:rPr lang="en-US" altLang="zh-TW" sz="1600" i="0" dirty="0"/>
                        <a:t>TX/RX </a:t>
                      </a:r>
                      <a:r>
                        <a:rPr lang="en-US" altLang="zh-TW" sz="1600" dirty="0"/>
                        <a:t>Group GND shielding, GND shielding</a:t>
                      </a:r>
                      <a:r>
                        <a:rPr lang="zh-TW" altLang="en-US" sz="1600" dirty="0" smtClean="0"/>
                        <a:t>必须</a:t>
                      </a:r>
                      <a:r>
                        <a:rPr lang="zh-CN" altLang="en-US" sz="1600" dirty="0" smtClean="0"/>
                        <a:t>位于</a:t>
                      </a:r>
                      <a:r>
                        <a:rPr lang="en-US" altLang="zh-TW" sz="1600" dirty="0" smtClean="0"/>
                        <a:t>VIA</a:t>
                      </a:r>
                      <a:r>
                        <a:rPr lang="zh-CN" altLang="en-US" sz="1600" dirty="0" smtClean="0"/>
                        <a:t>下方</a:t>
                      </a:r>
                      <a:r>
                        <a:rPr lang="en-US" altLang="zh-TW" sz="1600" dirty="0" smtClean="0"/>
                        <a:t>:</a:t>
                      </a:r>
                      <a:r>
                        <a:rPr lang="en-US" altLang="zh-TW" sz="1600" dirty="0"/>
                        <a:t/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   </a:t>
                      </a:r>
                      <a:r>
                        <a:rPr lang="en-US" altLang="zh-TW" sz="1600" b="1" dirty="0"/>
                        <a:t>VIA to VIA </a:t>
                      </a:r>
                      <a:r>
                        <a:rPr lang="zh-TW" altLang="en-US" sz="1600" b="1" dirty="0"/>
                        <a:t>距离</a:t>
                      </a:r>
                      <a:r>
                        <a:rPr lang="en-US" altLang="zh-TW" sz="1600" b="1" dirty="0"/>
                        <a:t>&lt;7.5mm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(3) Lane to lane </a:t>
                      </a:r>
                      <a:r>
                        <a:rPr lang="zh-TW" altLang="en-US" sz="1600" dirty="0"/>
                        <a:t>距离限制</a:t>
                      </a:r>
                      <a:r>
                        <a:rPr lang="en-US" altLang="zh-TW" sz="1600" dirty="0"/>
                        <a:t>: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 1) </a:t>
                      </a:r>
                      <a:r>
                        <a:rPr lang="zh-TW" altLang="en-US" sz="1600" dirty="0"/>
                        <a:t>绕线长度</a:t>
                      </a:r>
                      <a:r>
                        <a:rPr lang="en-US" altLang="zh-TW" sz="1600" dirty="0"/>
                        <a:t>&gt;=10mm, Ds=3W, Dg=3W (</a:t>
                      </a:r>
                      <a:r>
                        <a:rPr lang="zh-TW" altLang="en-US" sz="1600" dirty="0"/>
                        <a:t>可允许</a:t>
                      </a:r>
                      <a:r>
                        <a:rPr lang="en-US" altLang="zh-TW" sz="1600" dirty="0"/>
                        <a:t>Dg=2W)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     2) </a:t>
                      </a:r>
                      <a:r>
                        <a:rPr lang="zh-TW" altLang="en-US" sz="1600" dirty="0"/>
                        <a:t>绕线长度</a:t>
                      </a:r>
                      <a:r>
                        <a:rPr lang="en-US" altLang="zh-TW" sz="1600" dirty="0"/>
                        <a:t>&lt;10mm, Ds&gt;=2W, Dg&gt;=2W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2801062" y="4332426"/>
            <a:ext cx="893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MIPI TX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578954" y="4350244"/>
            <a:ext cx="906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MIPI RX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10" y="4701758"/>
            <a:ext cx="5496289" cy="90719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606" y="4701757"/>
            <a:ext cx="5496289" cy="90719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25623"/>
              </p:ext>
            </p:extLst>
          </p:nvPr>
        </p:nvGraphicFramePr>
        <p:xfrm>
          <a:off x="79845" y="818470"/>
          <a:ext cx="11969280" cy="2194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4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0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3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Zo (ohm)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Trace width/spacing (mm)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(W/S/Ds/Dg)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Shielding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MIPI_TX/RX</a:t>
                      </a:r>
                    </a:p>
                    <a:p>
                      <a:pPr algn="l"/>
                      <a:r>
                        <a:rPr lang="en-US" altLang="zh-TW" sz="1600" b="1" i="0" dirty="0"/>
                        <a:t>Diff pair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4L-PCB: L2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6L-PCB: 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4L-PCB: 0.125/0.25/0.3/0.3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6L-PCB: 0.125/0.25/0.3/0.3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(1) Lane to Lane NO GND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shielding, </a:t>
                      </a:r>
                      <a:r>
                        <a:rPr lang="zh-TW" altLang="en-US" sz="1600" dirty="0"/>
                        <a:t>确认</a:t>
                      </a:r>
                      <a:r>
                        <a:rPr lang="en-US" altLang="zh-TW" sz="1600" dirty="0" smtClean="0"/>
                        <a:t>diff</a:t>
                      </a:r>
                      <a:r>
                        <a:rPr lang="zh-CN" altLang="en-US" sz="1600" dirty="0" smtClean="0"/>
                        <a:t>下方</a:t>
                      </a:r>
                      <a:r>
                        <a:rPr lang="en-US" altLang="zh-TW" sz="1600" dirty="0" smtClean="0"/>
                        <a:t> </a:t>
                      </a:r>
                      <a:r>
                        <a:rPr lang="en-US" altLang="zh-TW" sz="1600" dirty="0"/>
                        <a:t>GND plane</a:t>
                      </a:r>
                      <a:r>
                        <a:rPr lang="zh-TW" altLang="en-US" sz="1600" dirty="0"/>
                        <a:t>完整</a:t>
                      </a:r>
                      <a:endParaRPr lang="en-US" altLang="zh-TW" sz="1600" dirty="0"/>
                    </a:p>
                    <a:p>
                      <a:pPr algn="l"/>
                      <a:r>
                        <a:rPr lang="en-US" altLang="zh-TW" sz="1600" dirty="0"/>
                        <a:t>(2) </a:t>
                      </a:r>
                      <a:r>
                        <a:rPr lang="en-US" altLang="zh-TW" sz="1600" i="0" dirty="0"/>
                        <a:t>TX/RX </a:t>
                      </a:r>
                      <a:r>
                        <a:rPr lang="en-US" altLang="zh-TW" sz="1600" dirty="0"/>
                        <a:t>Group GND shielding, </a:t>
                      </a:r>
                      <a:r>
                        <a:rPr lang="en-US" altLang="zh-TW" sz="1600" dirty="0" smtClean="0"/>
                        <a:t>GND shielding </a:t>
                      </a:r>
                      <a:r>
                        <a:rPr lang="zh-CN" altLang="en-US" sz="1600" dirty="0" smtClean="0"/>
                        <a:t>必须位于 </a:t>
                      </a:r>
                      <a:r>
                        <a:rPr lang="en-US" altLang="zh-TW" sz="1600" dirty="0" smtClean="0"/>
                        <a:t>VIA </a:t>
                      </a:r>
                      <a:r>
                        <a:rPr lang="zh-CN" altLang="en-US" sz="1600" dirty="0" smtClean="0"/>
                        <a:t>下方</a:t>
                      </a:r>
                      <a:r>
                        <a:rPr lang="en-US" altLang="zh-TW" sz="1600" dirty="0" smtClean="0"/>
                        <a:t>: </a:t>
                      </a:r>
                      <a:r>
                        <a:rPr lang="en-US" altLang="zh-TW" sz="1600" dirty="0"/>
                        <a:t/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   </a:t>
                      </a:r>
                      <a:r>
                        <a:rPr lang="en-US" altLang="zh-TW" sz="1600" b="1" dirty="0"/>
                        <a:t>VIA to VIA </a:t>
                      </a:r>
                      <a:r>
                        <a:rPr lang="zh-TW" altLang="en-US" sz="1600" b="1" dirty="0"/>
                        <a:t>距离</a:t>
                      </a:r>
                      <a:r>
                        <a:rPr lang="en-US" altLang="zh-TW" sz="1600" b="1" dirty="0"/>
                        <a:t>&lt;7.5mm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(3) Lane to lane </a:t>
                      </a:r>
                      <a:r>
                        <a:rPr lang="zh-TW" altLang="en-US" sz="1600" dirty="0"/>
                        <a:t>距离限制</a:t>
                      </a:r>
                      <a:r>
                        <a:rPr lang="en-US" altLang="zh-TW" sz="1600" dirty="0"/>
                        <a:t>: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 1) </a:t>
                      </a:r>
                      <a:r>
                        <a:rPr lang="zh-TW" altLang="en-US" sz="1600" dirty="0"/>
                        <a:t>绕线长度</a:t>
                      </a:r>
                      <a:r>
                        <a:rPr lang="en-US" altLang="zh-TW" sz="1600" dirty="0"/>
                        <a:t>&gt;=10mm, Ds=3W, Dg=3W (</a:t>
                      </a:r>
                      <a:r>
                        <a:rPr lang="zh-TW" altLang="en-US" sz="1600" dirty="0"/>
                        <a:t>可允许</a:t>
                      </a:r>
                      <a:r>
                        <a:rPr lang="en-US" altLang="zh-TW" sz="1600" dirty="0"/>
                        <a:t>Dg=2W)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     2) </a:t>
                      </a:r>
                      <a:r>
                        <a:rPr lang="zh-TW" altLang="en-US" sz="1600" dirty="0"/>
                        <a:t>绕线长度</a:t>
                      </a:r>
                      <a:r>
                        <a:rPr lang="en-US" altLang="zh-TW" sz="1600" dirty="0"/>
                        <a:t>&lt;10mm, Ds&gt;=2W, Dg&gt;=2W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標題 1"/>
          <p:cNvSpPr txBox="1"/>
          <p:nvPr/>
        </p:nvSpPr>
        <p:spPr>
          <a:xfrm>
            <a:off x="64320" y="48160"/>
            <a:ext cx="11984805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– MIPI Routing – </a:t>
            </a:r>
            <a:r>
              <a:rPr lang="zh-TW" altLang="en-US" sz="3200" dirty="0"/>
              <a:t>内层走线 </a:t>
            </a:r>
            <a:r>
              <a:rPr lang="en-US" altLang="zh-TW" sz="3200" dirty="0"/>
              <a:t>- Rule </a:t>
            </a:r>
            <a:endParaRPr lang="en-US" altLang="zh-TW" sz="3600" dirty="0"/>
          </a:p>
        </p:txBody>
      </p:sp>
      <p:pic>
        <p:nvPicPr>
          <p:cNvPr id="90" name="圖片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461" y="3454640"/>
            <a:ext cx="5722192" cy="2739349"/>
          </a:xfrm>
          <a:prstGeom prst="rect">
            <a:avLst/>
          </a:prstGeom>
        </p:spPr>
      </p:pic>
      <p:grpSp>
        <p:nvGrpSpPr>
          <p:cNvPr id="91" name="群組 90"/>
          <p:cNvGrpSpPr/>
          <p:nvPr/>
        </p:nvGrpSpPr>
        <p:grpSpPr>
          <a:xfrm>
            <a:off x="5882660" y="3407015"/>
            <a:ext cx="3351127" cy="1651713"/>
            <a:chOff x="3466474" y="4301359"/>
            <a:chExt cx="2697260" cy="1324741"/>
          </a:xfrm>
        </p:grpSpPr>
        <p:cxnSp>
          <p:nvCxnSpPr>
            <p:cNvPr id="92" name="直線接點 91"/>
            <p:cNvCxnSpPr/>
            <p:nvPr/>
          </p:nvCxnSpPr>
          <p:spPr>
            <a:xfrm>
              <a:off x="6162820" y="4301359"/>
              <a:ext cx="0" cy="116506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/>
            <p:cNvCxnSpPr/>
            <p:nvPr/>
          </p:nvCxnSpPr>
          <p:spPr>
            <a:xfrm flipH="1">
              <a:off x="5901267" y="5469467"/>
              <a:ext cx="262467" cy="15663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/>
            <p:cNvCxnSpPr/>
            <p:nvPr/>
          </p:nvCxnSpPr>
          <p:spPr>
            <a:xfrm flipH="1">
              <a:off x="3466474" y="5621154"/>
              <a:ext cx="2459406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/>
          <p:cNvGrpSpPr/>
          <p:nvPr/>
        </p:nvGrpSpPr>
        <p:grpSpPr>
          <a:xfrm>
            <a:off x="9701267" y="3453678"/>
            <a:ext cx="1937385" cy="2676525"/>
            <a:chOff x="6492240" y="4301359"/>
            <a:chExt cx="1595120" cy="2206121"/>
          </a:xfrm>
        </p:grpSpPr>
        <p:cxnSp>
          <p:nvCxnSpPr>
            <p:cNvPr id="96" name="直線接點 95"/>
            <p:cNvCxnSpPr/>
            <p:nvPr/>
          </p:nvCxnSpPr>
          <p:spPr>
            <a:xfrm>
              <a:off x="6510128" y="4301359"/>
              <a:ext cx="0" cy="220104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/>
            <p:cNvCxnSpPr/>
            <p:nvPr/>
          </p:nvCxnSpPr>
          <p:spPr>
            <a:xfrm>
              <a:off x="6492240" y="6507480"/>
              <a:ext cx="1595120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文字方塊 97"/>
          <p:cNvSpPr txBox="1"/>
          <p:nvPr/>
        </p:nvSpPr>
        <p:spPr>
          <a:xfrm>
            <a:off x="6271178" y="4116857"/>
            <a:ext cx="566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</a:rPr>
              <a:t>SOC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7432385" y="3148370"/>
            <a:ext cx="38957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RX@</a:t>
            </a:r>
            <a:r>
              <a:rPr lang="zh-TW" altLang="en-US" sz="1600" b="1" dirty="0">
                <a:solidFill>
                  <a:schemeClr val="accent1"/>
                </a:solidFill>
              </a:rPr>
              <a:t>内层</a:t>
            </a:r>
            <a:r>
              <a:rPr lang="en-US" altLang="zh-TW" sz="1600" b="1" dirty="0">
                <a:solidFill>
                  <a:schemeClr val="accent1"/>
                </a:solidFill>
              </a:rPr>
              <a:t>, Option2, RX group GND shielding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6966561" y="4343062"/>
            <a:ext cx="814705" cy="30670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MIPI_RX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217" name="文字方塊 216"/>
          <p:cNvSpPr txBox="1"/>
          <p:nvPr/>
        </p:nvSpPr>
        <p:spPr>
          <a:xfrm>
            <a:off x="2525262" y="3093653"/>
            <a:ext cx="893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MIPI TX</a:t>
            </a:r>
            <a:endParaRPr lang="zh-TW" altLang="en-US" dirty="0"/>
          </a:p>
        </p:txBody>
      </p:sp>
      <p:sp>
        <p:nvSpPr>
          <p:cNvPr id="219" name="文字方塊 218"/>
          <p:cNvSpPr txBox="1"/>
          <p:nvPr/>
        </p:nvSpPr>
        <p:spPr>
          <a:xfrm>
            <a:off x="175565" y="3384615"/>
            <a:ext cx="5740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>
                <a:solidFill>
                  <a:schemeClr val="bg1"/>
                </a:solidFill>
              </a:rPr>
              <a:t>GND</a:t>
            </a:r>
            <a:endParaRPr lang="zh-TW" altLang="en-US" sz="1600" b="1" i="1" dirty="0">
              <a:solidFill>
                <a:schemeClr val="bg1"/>
              </a:solidFill>
            </a:endParaRPr>
          </a:p>
        </p:txBody>
      </p:sp>
      <p:sp>
        <p:nvSpPr>
          <p:cNvPr id="275" name="文字方塊 274"/>
          <p:cNvSpPr txBox="1"/>
          <p:nvPr/>
        </p:nvSpPr>
        <p:spPr>
          <a:xfrm>
            <a:off x="2470749" y="4789605"/>
            <a:ext cx="906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MIPI RX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73958" y="5068430"/>
            <a:ext cx="5740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>
                <a:solidFill>
                  <a:schemeClr val="bg1"/>
                </a:solidFill>
              </a:rPr>
              <a:t>GND</a:t>
            </a:r>
            <a:endParaRPr lang="zh-TW" altLang="en-US" sz="1600" b="1" i="1" dirty="0">
              <a:solidFill>
                <a:schemeClr val="bg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5" y="3384615"/>
            <a:ext cx="5679802" cy="140499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5" y="5109368"/>
            <a:ext cx="5679802" cy="14049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4"/>
          <p:cNvSpPr txBox="1"/>
          <p:nvPr/>
        </p:nvSpPr>
        <p:spPr>
          <a:xfrm>
            <a:off x="162087" y="37600"/>
            <a:ext cx="11917680" cy="1001714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sz="3600" smtClean="0">
                <a:ln w="635">
                  <a:noFill/>
                </a:ln>
                <a:solidFill>
                  <a:schemeClr val="tx1"/>
                </a:solidFill>
                <a:latin typeface="+mn-lt"/>
                <a:ea typeface="Microsoft JhengHei" panose="020B0604030504040204" pitchFamily="34" charset="-120"/>
                <a:cs typeface="+mj-cs"/>
              </a:rPr>
              <a:t>SG2000 </a:t>
            </a:r>
            <a:r>
              <a:rPr lang="en-US" altLang="zh-TW" sz="3600" dirty="0">
                <a:ln w="635">
                  <a:noFill/>
                </a:ln>
                <a:solidFill>
                  <a:schemeClr val="tx1"/>
                </a:solidFill>
                <a:latin typeface="+mn-lt"/>
                <a:ea typeface="Microsoft JhengHei" panose="020B0604030504040204" pitchFamily="34" charset="-120"/>
                <a:cs typeface="+mj-cs"/>
              </a:rPr>
              <a:t>PCB Type</a:t>
            </a:r>
            <a:endParaRPr lang="zh-TW" altLang="en-US" sz="3600" dirty="0">
              <a:ln w="635">
                <a:noFill/>
              </a:ln>
              <a:solidFill>
                <a:schemeClr val="tx1"/>
              </a:solidFill>
              <a:latin typeface="+mn-lt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6590" y="610832"/>
            <a:ext cx="117414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根据支持的不同 </a:t>
            </a:r>
            <a:r>
              <a:rPr lang="en-US" altLang="zh-TW" sz="2000" dirty="0"/>
              <a:t>PKG </a:t>
            </a:r>
            <a:r>
              <a:rPr lang="zh-CN" altLang="en-US" sz="2000" dirty="0"/>
              <a:t>型式，</a:t>
            </a:r>
            <a:r>
              <a:rPr lang="en-US" altLang="zh-TW" sz="2000" dirty="0"/>
              <a:t>PCB </a:t>
            </a:r>
            <a:r>
              <a:rPr lang="zh-CN" altLang="en-US" sz="2000" dirty="0"/>
              <a:t>可分为以下几种 </a:t>
            </a:r>
            <a:r>
              <a:rPr lang="en-US" altLang="zh-TW" sz="2000" dirty="0"/>
              <a:t>PCB layout</a:t>
            </a:r>
            <a:r>
              <a:rPr lang="zh-TW" altLang="en-US" sz="2000" dirty="0"/>
              <a:t>：</a:t>
            </a:r>
            <a:r>
              <a:rPr lang="en-US" altLang="zh-TW" sz="2000" dirty="0" smtClean="0"/>
              <a:t>: 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>(1) QFN PKG: </a:t>
            </a:r>
            <a:r>
              <a:rPr lang="en-US" altLang="zh-TW" sz="2000" dirty="0" smtClean="0"/>
              <a:t>SG2002, </a:t>
            </a:r>
            <a:r>
              <a:rPr lang="en-US" altLang="zh-TW" sz="2000" dirty="0"/>
              <a:t>DDR3/DDR2 SIP on PKG (4-Layer/6-Layer PCB)</a:t>
            </a:r>
            <a:br>
              <a:rPr lang="en-US" altLang="zh-TW" sz="2000" dirty="0"/>
            </a:br>
            <a:r>
              <a:rPr lang="en-US" altLang="zh-TW" sz="2000" dirty="0"/>
              <a:t>(2) BGA PKG: </a:t>
            </a:r>
            <a:r>
              <a:rPr lang="en-US" altLang="zh-TW" sz="2000" dirty="0" smtClean="0"/>
              <a:t>SG2000, </a:t>
            </a:r>
            <a:r>
              <a:rPr lang="en-US" altLang="zh-TW" sz="2000" dirty="0"/>
              <a:t>DDR2/DDR3 SIP on PKG (4-Layer/6-Layer PCB)</a:t>
            </a:r>
            <a:br>
              <a:rPr lang="en-US" altLang="zh-TW" sz="2000" dirty="0"/>
            </a:b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Layout rule </a:t>
            </a:r>
            <a:r>
              <a:rPr lang="zh-TW" altLang="en-US" sz="2000" dirty="0"/>
              <a:t>分成以下</a:t>
            </a:r>
            <a:r>
              <a:rPr lang="zh-TW" altLang="en-US" sz="2000" dirty="0" smtClean="0"/>
              <a:t>两</a:t>
            </a:r>
            <a:r>
              <a:rPr lang="zh-CN" altLang="en-US" sz="2000" dirty="0"/>
              <a:t>部分</a:t>
            </a:r>
            <a:r>
              <a:rPr lang="en-US" altLang="zh-TW" sz="2000" dirty="0" smtClean="0"/>
              <a:t>: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>(1) </a:t>
            </a:r>
            <a:r>
              <a:rPr lang="en-US" altLang="zh-TW" sz="2000" b="1" dirty="0"/>
              <a:t>DDR Layout rule (2 types)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>(2) </a:t>
            </a:r>
            <a:r>
              <a:rPr lang="en-US" altLang="zh-TW" sz="2000" b="1" dirty="0"/>
              <a:t>Serdes/Single-end/Power Layout rule (common rule)</a:t>
            </a:r>
            <a:br>
              <a:rPr lang="en-US" altLang="zh-TW" sz="2000" b="1" dirty="0"/>
            </a:br>
            <a:endParaRPr lang="en-US" altLang="zh-TW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与 </a:t>
            </a:r>
            <a:r>
              <a:rPr lang="en-US" altLang="zh-TW" sz="2000" dirty="0"/>
              <a:t>PKG </a:t>
            </a:r>
            <a:r>
              <a:rPr lang="zh-CN" altLang="en-US" sz="2000" dirty="0"/>
              <a:t>型式和叠构相对应的 </a:t>
            </a:r>
            <a:r>
              <a:rPr lang="en-US" altLang="zh-TW" sz="2000" dirty="0"/>
              <a:t>PCB layout rule </a:t>
            </a:r>
            <a:r>
              <a:rPr lang="zh-CN" altLang="en-US" sz="2000" dirty="0"/>
              <a:t>如下</a:t>
            </a:r>
            <a:r>
              <a:rPr lang="en-US" altLang="zh-TW" sz="2000" dirty="0" smtClean="0"/>
              <a:t>:      </a:t>
            </a:r>
            <a:endParaRPr lang="zh-TW" altLang="en-US" sz="20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36976" y="4183418"/>
          <a:ext cx="1131804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5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4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4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2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Type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err="1"/>
                        <a:t>Stackup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DDR layout rule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Serdes/Single-end/Power Layout rule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QFN PKG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(1) 4-layer PCB</a:t>
                      </a:r>
                      <a:br>
                        <a:rPr lang="en-US" altLang="zh-TW" dirty="0"/>
                      </a:br>
                      <a:r>
                        <a:rPr lang="en-US" altLang="zh-TW" dirty="0"/>
                        <a:t>(2) 6-layer PCB (</a:t>
                      </a:r>
                      <a:r>
                        <a:rPr lang="zh-TW" altLang="en-US" dirty="0"/>
                        <a:t>真</a:t>
                      </a:r>
                      <a:r>
                        <a:rPr lang="en-US" altLang="zh-TW" sz="1800" dirty="0"/>
                        <a:t>6</a:t>
                      </a:r>
                      <a:r>
                        <a:rPr lang="zh-TW" altLang="en-US" sz="1800" dirty="0"/>
                        <a:t>层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QFN </a:t>
                      </a:r>
                      <a:r>
                        <a:rPr lang="zh-TW" altLang="en-US" dirty="0"/>
                        <a:t>电源绕线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4-layer/6-layer (</a:t>
                      </a:r>
                      <a:r>
                        <a:rPr lang="zh-TW" altLang="en-US" sz="1800" dirty="0"/>
                        <a:t>真</a:t>
                      </a:r>
                      <a:r>
                        <a:rPr lang="en-US" altLang="zh-TW" sz="1800" dirty="0"/>
                        <a:t>6</a:t>
                      </a:r>
                      <a:r>
                        <a:rPr lang="zh-TW" altLang="en-US" sz="1800" dirty="0"/>
                        <a:t>层</a:t>
                      </a:r>
                      <a:r>
                        <a:rPr lang="en-US" altLang="zh-TW" sz="1800" dirty="0"/>
                        <a:t>)</a:t>
                      </a:r>
                      <a:endParaRPr lang="en-US" altLang="zh-TW" dirty="0"/>
                    </a:p>
                    <a:p>
                      <a:pPr algn="l"/>
                      <a:r>
                        <a:rPr lang="en-US" altLang="zh-TW" dirty="0"/>
                        <a:t>PCB layout rule (common rule)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BGA PKG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(1) 4-layer PCB</a:t>
                      </a:r>
                      <a:br>
                        <a:rPr lang="en-US" altLang="zh-TW" dirty="0"/>
                      </a:br>
                      <a:r>
                        <a:rPr lang="en-US" altLang="zh-TW" dirty="0"/>
                        <a:t>(2) 6-layer PCB (</a:t>
                      </a:r>
                      <a:r>
                        <a:rPr lang="zh-TW" altLang="en-US" dirty="0"/>
                        <a:t>真</a:t>
                      </a:r>
                      <a:r>
                        <a:rPr lang="en-US" altLang="zh-TW" sz="1800" dirty="0"/>
                        <a:t>6</a:t>
                      </a:r>
                      <a:r>
                        <a:rPr lang="zh-TW" altLang="en-US" sz="1800" dirty="0"/>
                        <a:t>层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BGA </a:t>
                      </a:r>
                      <a:r>
                        <a:rPr lang="zh-TW" altLang="en-US" dirty="0"/>
                        <a:t>电源绕线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20" y="2621382"/>
            <a:ext cx="5471122" cy="39338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01" y="2605622"/>
            <a:ext cx="5457225" cy="3933825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2681793" y="2605622"/>
            <a:ext cx="12592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DQ/CA@L1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31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– MIPI Routing – </a:t>
            </a:r>
            <a:r>
              <a:rPr lang="en-US" altLang="zh-TW" sz="3200" dirty="0"/>
              <a:t>GND Plane Rule</a:t>
            </a:r>
            <a:endParaRPr lang="en-US" altLang="zh-TW" sz="36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7244744" y="2252050"/>
            <a:ext cx="374710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0070C0"/>
                </a:solidFill>
              </a:rPr>
              <a:t>MIPI TX/</a:t>
            </a:r>
            <a:r>
              <a:rPr lang="en-US" altLang="zh-TW" b="1" dirty="0" err="1">
                <a:solidFill>
                  <a:srgbClr val="0070C0"/>
                </a:solidFill>
              </a:rPr>
              <a:t>RX@Top</a:t>
            </a:r>
            <a:r>
              <a:rPr lang="en-US" altLang="zh-TW" b="1" dirty="0">
                <a:solidFill>
                  <a:srgbClr val="0070C0"/>
                </a:solidFill>
              </a:rPr>
              <a:t> + GND plane@L2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370999" y="2230915"/>
            <a:ext cx="1833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MIPI TX/</a:t>
            </a:r>
            <a:r>
              <a:rPr lang="en-US" altLang="zh-TW" b="1" dirty="0" err="1">
                <a:solidFill>
                  <a:srgbClr val="0070C0"/>
                </a:solidFill>
              </a:rPr>
              <a:t>RX@Top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149784" y="5079946"/>
            <a:ext cx="6096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244744" y="3119581"/>
            <a:ext cx="3030855" cy="3683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GND plane </a:t>
            </a:r>
            <a:r>
              <a:rPr lang="zh-TW" altLang="en-US" b="1" dirty="0">
                <a:solidFill>
                  <a:schemeClr val="bg1"/>
                </a:solidFill>
              </a:rPr>
              <a:t>保留</a:t>
            </a:r>
            <a:r>
              <a:rPr lang="en-US" altLang="zh-TW" b="1" dirty="0">
                <a:solidFill>
                  <a:schemeClr val="bg1"/>
                </a:solidFill>
              </a:rPr>
              <a:t>3</a:t>
            </a:r>
            <a:r>
              <a:rPr lang="zh-TW" altLang="en-US" b="1" dirty="0">
                <a:solidFill>
                  <a:schemeClr val="bg1"/>
                </a:solidFill>
              </a:rPr>
              <a:t>个通道以上</a:t>
            </a:r>
            <a:r>
              <a:rPr lang="en-US" altLang="zh-TW" b="1" dirty="0">
                <a:solidFill>
                  <a:schemeClr val="bg1"/>
                </a:solidFill>
              </a:rPr>
              <a:t> 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1" name="表格 2"/>
          <p:cNvGraphicFramePr>
            <a:graphicFrameLocks noGrp="1"/>
          </p:cNvGraphicFramePr>
          <p:nvPr/>
        </p:nvGraphicFramePr>
        <p:xfrm>
          <a:off x="1159559" y="1039730"/>
          <a:ext cx="9469058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9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0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362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05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TX/RX</a:t>
                      </a:r>
                      <a:br>
                        <a:rPr lang="en-US" altLang="zh-TW" sz="1600" b="1" i="0" dirty="0"/>
                      </a:br>
                      <a:r>
                        <a:rPr lang="en-US" altLang="zh-TW" sz="1600" b="1" i="0" dirty="0"/>
                        <a:t>GND plane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i="0" dirty="0"/>
                        <a:t>确认</a:t>
                      </a:r>
                      <a:r>
                        <a:rPr lang="en-US" altLang="zh-TW" sz="1600" i="0" dirty="0"/>
                        <a:t>TX/RX@SOC </a:t>
                      </a:r>
                      <a:r>
                        <a:rPr lang="zh-TW" altLang="en-US" sz="1600" i="0" dirty="0"/>
                        <a:t>下方</a:t>
                      </a:r>
                      <a:r>
                        <a:rPr lang="en-US" altLang="zh-TW" sz="1600" i="0" dirty="0"/>
                        <a:t>GND plane@L2 </a:t>
                      </a:r>
                      <a:r>
                        <a:rPr lang="zh-TW" altLang="en-US" sz="1600" i="0" dirty="0"/>
                        <a:t>的破孔会保留</a:t>
                      </a:r>
                      <a:r>
                        <a:rPr lang="en-US" altLang="zh-TW" sz="1600" i="0" dirty="0"/>
                        <a:t>3</a:t>
                      </a:r>
                      <a:r>
                        <a:rPr lang="zh-TW" altLang="en-US" sz="1600" i="0" dirty="0"/>
                        <a:t>组通道以上</a:t>
                      </a:r>
                      <a:r>
                        <a:rPr lang="en-US" altLang="zh-TW" sz="1600" i="0" dirty="0"/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(Layer2 GND plane </a:t>
                      </a:r>
                      <a:r>
                        <a:rPr lang="zh-TW" altLang="en-US" sz="1600" i="0" dirty="0"/>
                        <a:t>请参照下图</a:t>
                      </a:r>
                      <a:r>
                        <a:rPr lang="en-US" altLang="zh-TW" sz="1600" i="0" dirty="0"/>
                        <a:t>) </a:t>
                      </a:r>
                      <a:endParaRPr lang="zh-TW" altLang="en-US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文字方塊 41"/>
          <p:cNvSpPr txBox="1"/>
          <p:nvPr/>
        </p:nvSpPr>
        <p:spPr>
          <a:xfrm>
            <a:off x="4448904" y="3291984"/>
            <a:ext cx="814705" cy="30670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MIPI_RX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254601" y="3427064"/>
            <a:ext cx="802640" cy="30670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MIPI_TX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46" name="矩形: 圓角 45"/>
          <p:cNvSpPr/>
          <p:nvPr/>
        </p:nvSpPr>
        <p:spPr>
          <a:xfrm>
            <a:off x="2523035" y="3806848"/>
            <a:ext cx="3581014" cy="27326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9165922" y="5781674"/>
            <a:ext cx="2492678" cy="53643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 rot="20291164">
            <a:off x="10093883" y="4927679"/>
            <a:ext cx="1390056" cy="46663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10562670" y="5385092"/>
            <a:ext cx="1009015" cy="3683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GND VIA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48" name="箭號: 向下 47"/>
          <p:cNvSpPr/>
          <p:nvPr/>
        </p:nvSpPr>
        <p:spPr>
          <a:xfrm rot="10800000">
            <a:off x="9770066" y="4250704"/>
            <a:ext cx="409575" cy="949760"/>
          </a:xfrm>
          <a:prstGeom prst="downArrow">
            <a:avLst/>
          </a:prstGeom>
          <a:solidFill>
            <a:srgbClr val="92D050">
              <a:alpha val="42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箭號: 向下 48"/>
          <p:cNvSpPr/>
          <p:nvPr/>
        </p:nvSpPr>
        <p:spPr>
          <a:xfrm rot="7655905">
            <a:off x="8248366" y="4599783"/>
            <a:ext cx="409575" cy="1275214"/>
          </a:xfrm>
          <a:prstGeom prst="downArrow">
            <a:avLst/>
          </a:prstGeom>
          <a:solidFill>
            <a:srgbClr val="92D050">
              <a:alpha val="42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箭號: 向下 49"/>
          <p:cNvSpPr/>
          <p:nvPr/>
        </p:nvSpPr>
        <p:spPr>
          <a:xfrm rot="10800000">
            <a:off x="10663010" y="4221645"/>
            <a:ext cx="409575" cy="949760"/>
          </a:xfrm>
          <a:prstGeom prst="downArrow">
            <a:avLst/>
          </a:prstGeom>
          <a:solidFill>
            <a:srgbClr val="92D050">
              <a:alpha val="42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十邊形 12"/>
          <p:cNvSpPr/>
          <p:nvPr/>
        </p:nvSpPr>
        <p:spPr>
          <a:xfrm>
            <a:off x="8396032" y="5171406"/>
            <a:ext cx="370685" cy="308650"/>
          </a:xfrm>
          <a:prstGeom prst="decagon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1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51" name="十邊形 50"/>
          <p:cNvSpPr/>
          <p:nvPr/>
        </p:nvSpPr>
        <p:spPr>
          <a:xfrm>
            <a:off x="9779945" y="4846289"/>
            <a:ext cx="370685" cy="308650"/>
          </a:xfrm>
          <a:prstGeom prst="decagon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2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52" name="十邊形 51"/>
          <p:cNvSpPr/>
          <p:nvPr/>
        </p:nvSpPr>
        <p:spPr>
          <a:xfrm>
            <a:off x="10697188" y="4446605"/>
            <a:ext cx="370685" cy="308650"/>
          </a:xfrm>
          <a:prstGeom prst="decagon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3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Routing – Length Matching Rule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81200" y="1455830"/>
          <a:ext cx="7860361" cy="20900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2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2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Reference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Length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TX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inter skew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&lt;=2.5mm (100mils)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/>
                        <a:t>RX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inter skew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TX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P/N intra skew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&lt;=0.5mm (20mils)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RX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P/N intra skew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79156" y="312123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– USB Routing – </a:t>
            </a:r>
            <a:r>
              <a:rPr lang="zh-TW" altLang="en-US" sz="3200" dirty="0"/>
              <a:t>表层走线</a:t>
            </a:r>
            <a:r>
              <a:rPr lang="en-US" altLang="zh-TW" sz="3200" dirty="0"/>
              <a:t>- Rule</a:t>
            </a:r>
            <a:endParaRPr lang="en-US" altLang="zh-TW" sz="3600" dirty="0"/>
          </a:p>
        </p:txBody>
      </p: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492010"/>
              </p:ext>
            </p:extLst>
          </p:nvPr>
        </p:nvGraphicFramePr>
        <p:xfrm>
          <a:off x="169151" y="1393522"/>
          <a:ext cx="11756150" cy="1432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74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6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Zo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Trace width/spacing (mm)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Shielding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46">
                <a:tc>
                  <a:txBody>
                    <a:bodyPr/>
                    <a:lstStyle/>
                    <a:p>
                      <a:r>
                        <a:rPr lang="en-US" altLang="zh-TW" sz="1600" b="1" i="0" dirty="0"/>
                        <a:t>USB</a:t>
                      </a:r>
                    </a:p>
                    <a:p>
                      <a:r>
                        <a:rPr lang="en-US" altLang="zh-TW" sz="1600" b="1" i="0" dirty="0"/>
                        <a:t>Diff pair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Top/</a:t>
                      </a:r>
                    </a:p>
                    <a:p>
                      <a:r>
                        <a:rPr lang="en-US" altLang="zh-TW" sz="1600" i="0" dirty="0"/>
                        <a:t>Bottom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90ohm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0.125/0.1/0.15 (W/S/D)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altLang="zh-TW" sz="1600" i="0" dirty="0"/>
                        <a:t>Lane to lane GND shielding.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/>
                        <a:t>Shielding GND VIA: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dirty="0"/>
                        <a:t>Lane to Lane GND shielding</a:t>
                      </a:r>
                      <a:r>
                        <a:rPr lang="zh-TW" altLang="en-US" sz="1600" dirty="0" smtClean="0"/>
                        <a:t>必须</a:t>
                      </a:r>
                      <a:r>
                        <a:rPr lang="zh-CN" altLang="en-US" sz="1600" dirty="0" smtClean="0"/>
                        <a:t>在</a:t>
                      </a:r>
                      <a:r>
                        <a:rPr lang="en-US" altLang="zh-TW" sz="1600" dirty="0" smtClean="0"/>
                        <a:t>VIA</a:t>
                      </a:r>
                      <a:r>
                        <a:rPr lang="zh-CN" altLang="en-US" sz="1600" dirty="0" smtClean="0"/>
                        <a:t>下方</a:t>
                      </a:r>
                      <a:r>
                        <a:rPr lang="en-US" altLang="zh-TW" sz="1600" dirty="0" smtClean="0"/>
                        <a:t> </a:t>
                      </a:r>
                      <a:r>
                        <a:rPr lang="en-US" altLang="zh-TW" sz="1600" dirty="0"/>
                        <a:t/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(VIA to VIA </a:t>
                      </a:r>
                      <a:r>
                        <a:rPr lang="zh-TW" altLang="en-US" sz="1600" dirty="0"/>
                        <a:t>距离</a:t>
                      </a:r>
                      <a:r>
                        <a:rPr lang="en-US" altLang="zh-TW" sz="1600" dirty="0"/>
                        <a:t>&lt;=7.5mm)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0" name="圖片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463" y="3971135"/>
            <a:ext cx="4184908" cy="674962"/>
          </a:xfrm>
          <a:prstGeom prst="rect">
            <a:avLst/>
          </a:prstGeom>
        </p:spPr>
      </p:pic>
      <p:sp>
        <p:nvSpPr>
          <p:cNvPr id="81" name="文字方塊 80"/>
          <p:cNvSpPr txBox="1"/>
          <p:nvPr/>
        </p:nvSpPr>
        <p:spPr>
          <a:xfrm>
            <a:off x="7882955" y="3624295"/>
            <a:ext cx="2142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Shielding GND VIA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8731195" y="4282032"/>
            <a:ext cx="3575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bg1"/>
                </a:solidFill>
              </a:rPr>
              <a:t>S1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3" name="直線接點 82"/>
          <p:cNvCxnSpPr/>
          <p:nvPr/>
        </p:nvCxnSpPr>
        <p:spPr>
          <a:xfrm>
            <a:off x="8259752" y="4319615"/>
            <a:ext cx="2577" cy="41111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/>
          <p:nvPr/>
        </p:nvCxnSpPr>
        <p:spPr>
          <a:xfrm>
            <a:off x="9400371" y="4326758"/>
            <a:ext cx="0" cy="404695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/>
          <p:nvPr/>
        </p:nvCxnSpPr>
        <p:spPr>
          <a:xfrm>
            <a:off x="8276962" y="4527592"/>
            <a:ext cx="1197104" cy="7478"/>
          </a:xfrm>
          <a:prstGeom prst="straightConnector1">
            <a:avLst/>
          </a:prstGeom>
          <a:ln w="19050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/>
          <p:cNvSpPr txBox="1"/>
          <p:nvPr/>
        </p:nvSpPr>
        <p:spPr>
          <a:xfrm>
            <a:off x="7288876" y="4338930"/>
            <a:ext cx="5251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GND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7288876" y="3968041"/>
            <a:ext cx="5251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GND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9634818" y="4156348"/>
            <a:ext cx="779780" cy="306705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FF00"/>
                </a:solidFill>
              </a:rPr>
              <a:t>Diff P/N</a:t>
            </a:r>
            <a:endParaRPr lang="zh-TW" altLang="en-US" sz="1400" b="1" dirty="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625216" y="3211529"/>
            <a:ext cx="13811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USB Diff pair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497367" y="3753694"/>
            <a:ext cx="5411070" cy="1409227"/>
            <a:chOff x="6219658" y="4762919"/>
            <a:chExt cx="5411070" cy="1409227"/>
          </a:xfrm>
        </p:grpSpPr>
        <p:sp>
          <p:nvSpPr>
            <p:cNvPr id="17" name="矩形 16"/>
            <p:cNvSpPr/>
            <p:nvPr/>
          </p:nvSpPr>
          <p:spPr>
            <a:xfrm>
              <a:off x="6219828" y="5466967"/>
              <a:ext cx="5410900" cy="40411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8302718" y="5237069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9485023" y="5237069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631767" y="5237069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6946714" y="5237069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219827" y="5862710"/>
              <a:ext cx="5410900" cy="2314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6281857" y="5476442"/>
              <a:ext cx="42291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pp</a:t>
              </a:r>
              <a:endParaRPr lang="zh-TW" altLang="en-US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6219658" y="5803846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82590" y="5167032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10864174" y="5163953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8449547" y="5163953"/>
              <a:ext cx="30099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P</a:t>
              </a:r>
              <a:endParaRPr lang="zh-TW" altLang="en-US" i="1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9612602" y="5171973"/>
              <a:ext cx="3302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N</a:t>
              </a:r>
              <a:endParaRPr lang="zh-TW" altLang="en-US" i="1" dirty="0"/>
            </a:p>
          </p:txBody>
        </p:sp>
        <p:cxnSp>
          <p:nvCxnSpPr>
            <p:cNvPr id="29" name="直線接點 28"/>
            <p:cNvCxnSpPr/>
            <p:nvPr/>
          </p:nvCxnSpPr>
          <p:spPr>
            <a:xfrm flipV="1">
              <a:off x="8302718" y="4949004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 flipV="1">
              <a:off x="8881673" y="493751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8319420" y="5073059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 flipV="1">
              <a:off x="9488067" y="495111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 flipV="1">
              <a:off x="10067022" y="4939626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>
              <a:off x="9504769" y="5075173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/>
            <p:nvPr/>
          </p:nvCxnSpPr>
          <p:spPr>
            <a:xfrm>
              <a:off x="8901519" y="5073059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V="1">
              <a:off x="7750294" y="4965975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7748933" y="5075136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 flipV="1">
              <a:off x="10620807" y="4946927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 flipV="1">
              <a:off x="10068383" y="496389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/>
            <p:nvPr/>
          </p:nvCxnSpPr>
          <p:spPr>
            <a:xfrm>
              <a:off x="10067022" y="5073059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/>
            <p:cNvSpPr txBox="1"/>
            <p:nvPr/>
          </p:nvSpPr>
          <p:spPr>
            <a:xfrm>
              <a:off x="8429702" y="4762919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9615817" y="4762919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9038070" y="4762919"/>
              <a:ext cx="2787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0162625" y="4762919"/>
              <a:ext cx="3111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46" name="文字方塊 45"/>
            <p:cNvSpPr txBox="1"/>
            <p:nvPr/>
          </p:nvSpPr>
          <p:spPr>
            <a:xfrm flipH="1">
              <a:off x="7844535" y="4762919"/>
              <a:ext cx="40452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</p:grpSp>
      <p:sp>
        <p:nvSpPr>
          <p:cNvPr id="47" name="矩形 46"/>
          <p:cNvSpPr/>
          <p:nvPr/>
        </p:nvSpPr>
        <p:spPr>
          <a:xfrm>
            <a:off x="5037825" y="4467726"/>
            <a:ext cx="549568" cy="394127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1332088" y="4459196"/>
            <a:ext cx="549568" cy="394637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257174" y="347787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– USB Routing – </a:t>
            </a:r>
            <a:r>
              <a:rPr lang="zh-TW" altLang="en-US" sz="3200" dirty="0"/>
              <a:t>内层走线</a:t>
            </a:r>
            <a:r>
              <a:rPr lang="en-US" altLang="zh-TW" sz="3200" dirty="0"/>
              <a:t>- Rule</a:t>
            </a:r>
            <a:endParaRPr lang="en-US" altLang="zh-TW" sz="3600" dirty="0"/>
          </a:p>
        </p:txBody>
      </p: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647909"/>
              </p:ext>
            </p:extLst>
          </p:nvPr>
        </p:nvGraphicFramePr>
        <p:xfrm>
          <a:off x="178676" y="1403047"/>
          <a:ext cx="11756150" cy="1432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74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8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168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Zo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Trace width/spacing (mm)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Shielding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46">
                <a:tc>
                  <a:txBody>
                    <a:bodyPr/>
                    <a:lstStyle/>
                    <a:p>
                      <a:r>
                        <a:rPr lang="en-US" altLang="zh-TW" sz="1600" b="1" i="0" dirty="0">
                          <a:latin typeface="+mj-lt"/>
                        </a:rPr>
                        <a:t>USB</a:t>
                      </a:r>
                    </a:p>
                    <a:p>
                      <a:r>
                        <a:rPr lang="en-US" altLang="zh-TW" sz="1600" b="1" i="0" dirty="0">
                          <a:latin typeface="+mj-lt"/>
                        </a:rPr>
                        <a:t>Diff pair</a:t>
                      </a:r>
                      <a:endParaRPr lang="zh-TW" altLang="en-US" sz="1600" b="1" i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>
                          <a:latin typeface="+mj-lt"/>
                        </a:rPr>
                        <a:t>4L-PCB: L2</a:t>
                      </a:r>
                    </a:p>
                    <a:p>
                      <a:r>
                        <a:rPr lang="en-US" altLang="zh-TW" sz="1600" i="0" dirty="0">
                          <a:latin typeface="+mj-lt"/>
                        </a:rPr>
                        <a:t>6L-PCB: L3</a:t>
                      </a:r>
                      <a:endParaRPr lang="zh-TW" altLang="en-US" sz="1600" i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>
                          <a:latin typeface="+mj-lt"/>
                        </a:rPr>
                        <a:t>90ohm</a:t>
                      </a:r>
                      <a:endParaRPr lang="zh-TW" altLang="en-US" sz="1600" i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>
                          <a:latin typeface="+mj-lt"/>
                        </a:rPr>
                        <a:t>4L-PCB: 0.125/0.175/0.15 (W/S/D)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>
                          <a:latin typeface="+mj-lt"/>
                        </a:rPr>
                        <a:t>6L-PCB: 0.125/0.175/0.15 (W/S/D)</a:t>
                      </a:r>
                      <a:endParaRPr lang="zh-TW" altLang="en-US" sz="1600" i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altLang="zh-TW" sz="1600" i="0" dirty="0">
                          <a:latin typeface="+mj-lt"/>
                        </a:rPr>
                        <a:t>Lane to lane GND shielding.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>
                          <a:latin typeface="+mj-lt"/>
                        </a:rPr>
                        <a:t>Shielding GND VIA:</a:t>
                      </a:r>
                      <a:br>
                        <a:rPr lang="en-US" altLang="zh-TW" sz="1600" i="0" dirty="0">
                          <a:latin typeface="+mj-lt"/>
                        </a:rPr>
                      </a:br>
                      <a:r>
                        <a:rPr lang="en-US" altLang="zh-TW" sz="1600" dirty="0">
                          <a:latin typeface="+mj-lt"/>
                        </a:rPr>
                        <a:t>Lane to Lane GND shielding</a:t>
                      </a:r>
                      <a:r>
                        <a:rPr lang="zh-TW" altLang="en-US" sz="1600" dirty="0" smtClean="0">
                          <a:latin typeface="+mj-lt"/>
                        </a:rPr>
                        <a:t>必须</a:t>
                      </a:r>
                      <a:r>
                        <a:rPr lang="zh-CN" altLang="en-US" sz="1600" dirty="0" smtClean="0">
                          <a:latin typeface="+mj-lt"/>
                        </a:rPr>
                        <a:t>在</a:t>
                      </a:r>
                      <a:r>
                        <a:rPr lang="en-US" altLang="zh-TW" sz="1600" dirty="0" smtClean="0">
                          <a:latin typeface="+mj-lt"/>
                        </a:rPr>
                        <a:t>VIA</a:t>
                      </a:r>
                      <a:r>
                        <a:rPr lang="zh-CN" altLang="en-US" sz="1600" dirty="0" smtClean="0">
                          <a:latin typeface="+mj-lt"/>
                        </a:rPr>
                        <a:t>下方</a:t>
                      </a:r>
                      <a:r>
                        <a:rPr lang="en-US" altLang="zh-TW" sz="1600" dirty="0" smtClean="0">
                          <a:latin typeface="+mj-lt"/>
                        </a:rPr>
                        <a:t> </a:t>
                      </a:r>
                      <a:r>
                        <a:rPr lang="en-US" altLang="zh-TW" sz="1600" dirty="0">
                          <a:latin typeface="+mj-lt"/>
                        </a:rPr>
                        <a:t/>
                      </a:r>
                      <a:br>
                        <a:rPr lang="en-US" altLang="zh-TW" sz="1600" dirty="0">
                          <a:latin typeface="+mj-lt"/>
                        </a:rPr>
                      </a:br>
                      <a:r>
                        <a:rPr lang="en-US" altLang="zh-TW" sz="1600" dirty="0">
                          <a:latin typeface="+mj-lt"/>
                        </a:rPr>
                        <a:t>(VIA to VIA </a:t>
                      </a:r>
                      <a:r>
                        <a:rPr lang="zh-TW" altLang="en-US" sz="1600" dirty="0">
                          <a:latin typeface="+mj-lt"/>
                        </a:rPr>
                        <a:t>距离  </a:t>
                      </a:r>
                      <a:r>
                        <a:rPr lang="en-US" altLang="zh-TW" sz="1600" dirty="0">
                          <a:latin typeface="+mj-lt"/>
                        </a:rPr>
                        <a:t>S1&lt;=7.5mm)</a:t>
                      </a:r>
                      <a:endParaRPr lang="zh-TW" altLang="en-US" sz="16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矩形 47"/>
          <p:cNvSpPr/>
          <p:nvPr/>
        </p:nvSpPr>
        <p:spPr>
          <a:xfrm>
            <a:off x="3076574" y="3218443"/>
            <a:ext cx="13811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USB Diff pair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038" y="3971135"/>
            <a:ext cx="4184908" cy="674962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7911530" y="3624295"/>
            <a:ext cx="2142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Shielding GND VIA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8759770" y="4282032"/>
            <a:ext cx="3575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bg1"/>
                </a:solidFill>
              </a:rPr>
              <a:t>S1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6" name="直線接點 35"/>
          <p:cNvCxnSpPr/>
          <p:nvPr/>
        </p:nvCxnSpPr>
        <p:spPr>
          <a:xfrm>
            <a:off x="8288327" y="4319615"/>
            <a:ext cx="2577" cy="41111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9428946" y="4326758"/>
            <a:ext cx="0" cy="404695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8305537" y="4527592"/>
            <a:ext cx="1197104" cy="7478"/>
          </a:xfrm>
          <a:prstGeom prst="straightConnector1">
            <a:avLst/>
          </a:prstGeom>
          <a:ln w="19050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7317451" y="4338930"/>
            <a:ext cx="5251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GND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7317451" y="3968041"/>
            <a:ext cx="5251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GND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663393" y="4156348"/>
            <a:ext cx="779780" cy="306705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FF00"/>
                </a:solidFill>
              </a:rPr>
              <a:t>Diff P/N</a:t>
            </a:r>
            <a:endParaRPr lang="zh-TW" altLang="en-US" sz="1400" b="1" dirty="0">
              <a:solidFill>
                <a:srgbClr val="FFFF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46" y="3624295"/>
            <a:ext cx="5492972" cy="24690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USB Routing – Length Matching Rule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981200" y="1455830"/>
          <a:ext cx="7860361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2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8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9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Reference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Length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USB_DM</a:t>
                      </a:r>
                    </a:p>
                    <a:p>
                      <a:pPr algn="l"/>
                      <a:r>
                        <a:rPr lang="en-US" altLang="zh-TW" sz="1600" b="1" i="0" dirty="0"/>
                        <a:t>USB_DP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P/N intra skew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&lt;=0.5mm (20mils)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" y="115214"/>
            <a:ext cx="1236472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- EPHY Routing – </a:t>
            </a:r>
            <a:r>
              <a:rPr lang="zh-TW" altLang="en-US" sz="3200" dirty="0"/>
              <a:t>表层走线 </a:t>
            </a:r>
            <a:r>
              <a:rPr lang="en-US" altLang="zh-TW" sz="3200" dirty="0"/>
              <a:t>- Rule1</a:t>
            </a:r>
            <a:endParaRPr lang="en-US" altLang="zh-TW" sz="3600" dirty="0"/>
          </a:p>
        </p:txBody>
      </p:sp>
      <p:graphicFrame>
        <p:nvGraphicFramePr>
          <p:cNvPr id="37" name="表格 36"/>
          <p:cNvGraphicFramePr>
            <a:graphicFrameLocks noGrp="1"/>
          </p:cNvGraphicFramePr>
          <p:nvPr/>
        </p:nvGraphicFramePr>
        <p:xfrm>
          <a:off x="304286" y="924293"/>
          <a:ext cx="11756150" cy="1920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74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6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Zo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Trace width/spacing (mm)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Shielding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46">
                <a:tc>
                  <a:txBody>
                    <a:bodyPr/>
                    <a:lstStyle/>
                    <a:p>
                      <a:r>
                        <a:rPr lang="en-US" altLang="zh-TW" sz="1600" b="1" i="0" dirty="0"/>
                        <a:t>EPHY TX/RX</a:t>
                      </a:r>
                      <a:r>
                        <a:rPr lang="zh-TW" altLang="en-US" sz="1600" b="1" i="0" dirty="0"/>
                        <a:t> </a:t>
                      </a:r>
                      <a:endParaRPr lang="en-US" altLang="zh-TW" sz="1600" b="1" i="0" dirty="0"/>
                    </a:p>
                    <a:p>
                      <a:r>
                        <a:rPr lang="en-US" altLang="zh-TW" sz="1600" b="1" i="0" dirty="0"/>
                        <a:t>Diff pair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No control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0.125/0.125/0.125 (</a:t>
                      </a:r>
                      <a:r>
                        <a:rPr lang="en-US" altLang="zh-TW" sz="1600" i="0" dirty="0" err="1"/>
                        <a:t>Ws</a:t>
                      </a:r>
                      <a:r>
                        <a:rPr lang="en-US" altLang="zh-TW" sz="1600" i="0" dirty="0"/>
                        <a:t>/Sg/</a:t>
                      </a:r>
                      <a:r>
                        <a:rPr lang="en-US" altLang="zh-TW" sz="1600" i="0" dirty="0" err="1"/>
                        <a:t>Wg</a:t>
                      </a:r>
                      <a:r>
                        <a:rPr lang="en-US" altLang="zh-TW" sz="1600" i="0" dirty="0"/>
                        <a:t>)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altLang="zh-TW" sz="1600" i="0" dirty="0"/>
                        <a:t>P/N </a:t>
                      </a:r>
                      <a:r>
                        <a:rPr lang="zh-TW" altLang="en-US" sz="1600" i="0" dirty="0"/>
                        <a:t>之间须有</a:t>
                      </a:r>
                      <a:r>
                        <a:rPr lang="en-US" altLang="zh-TW" sz="1600" i="0" dirty="0"/>
                        <a:t>GND trace shielding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altLang="zh-TW" sz="1600" i="0" dirty="0"/>
                        <a:t>TX/RX </a:t>
                      </a:r>
                      <a:r>
                        <a:rPr lang="zh-TW" altLang="en-US" sz="1600" i="0" dirty="0"/>
                        <a:t>之间须有</a:t>
                      </a:r>
                      <a:r>
                        <a:rPr lang="en-US" altLang="zh-TW" sz="1600" i="0" dirty="0"/>
                        <a:t>GND trace shielding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altLang="zh-TW" sz="1600" i="0" dirty="0"/>
                        <a:t>GND trace VIA rule: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1) </a:t>
                      </a:r>
                      <a:r>
                        <a:rPr lang="zh-TW" altLang="en-US" sz="1600" i="0" dirty="0"/>
                        <a:t>需确认靠近</a:t>
                      </a:r>
                      <a:r>
                        <a:rPr lang="en-US" altLang="zh-TW" sz="1600" i="0" dirty="0"/>
                        <a:t>SOC</a:t>
                      </a:r>
                      <a:r>
                        <a:rPr lang="zh-TW" altLang="en-US" sz="1600" i="0" dirty="0"/>
                        <a:t>端的</a:t>
                      </a:r>
                      <a:r>
                        <a:rPr lang="en-US" altLang="zh-TW" sz="1600" i="0" dirty="0"/>
                        <a:t>GND trace </a:t>
                      </a:r>
                      <a:r>
                        <a:rPr lang="zh-TW" altLang="en-US" sz="1600" i="0" dirty="0"/>
                        <a:t>至少有一颗</a:t>
                      </a:r>
                      <a:r>
                        <a:rPr lang="en-US" altLang="zh-TW" sz="1600" i="0" dirty="0"/>
                        <a:t>VIA</a:t>
                      </a:r>
                      <a:r>
                        <a:rPr lang="zh-TW" altLang="en-US" sz="1600" i="0" dirty="0"/>
                        <a:t>与</a:t>
                      </a:r>
                      <a:r>
                        <a:rPr lang="en-US" altLang="zh-TW" sz="1600" i="0" dirty="0"/>
                        <a:t>SOC PKG GND </a:t>
                      </a:r>
                      <a:r>
                        <a:rPr lang="zh-TW" altLang="en-US" sz="1600" i="0" dirty="0"/>
                        <a:t>构成回路</a:t>
                      </a:r>
                      <a:r>
                        <a:rPr lang="en-US" altLang="zh-TW" sz="1600" i="0" dirty="0"/>
                        <a:t> 2) </a:t>
                      </a:r>
                      <a:r>
                        <a:rPr lang="zh-TW" altLang="en-US" sz="1600" i="0" dirty="0"/>
                        <a:t>需确认靠近</a:t>
                      </a:r>
                      <a:r>
                        <a:rPr lang="en-US" altLang="zh-TW" sz="1600" i="0" dirty="0"/>
                        <a:t>transformer</a:t>
                      </a:r>
                      <a:r>
                        <a:rPr lang="zh-TW" altLang="en-US" sz="1600" i="0" dirty="0"/>
                        <a:t>端的</a:t>
                      </a:r>
                      <a:r>
                        <a:rPr lang="en-US" altLang="zh-TW" sz="1600" i="0" dirty="0"/>
                        <a:t>GND trace</a:t>
                      </a:r>
                      <a:r>
                        <a:rPr lang="zh-TW" altLang="en-US" sz="1600" i="0" dirty="0"/>
                        <a:t>至少有一颗</a:t>
                      </a:r>
                      <a:r>
                        <a:rPr lang="en-US" altLang="zh-TW" sz="1600" i="0" dirty="0"/>
                        <a:t>VIA</a:t>
                      </a:r>
                      <a:r>
                        <a:rPr lang="zh-TW" altLang="en-US" sz="1600" i="0" dirty="0"/>
                        <a:t>与</a:t>
                      </a:r>
                      <a:r>
                        <a:rPr lang="en-US" altLang="zh-TW" sz="1600" i="0" dirty="0"/>
                        <a:t>transformer GND pin</a:t>
                      </a:r>
                      <a:r>
                        <a:rPr lang="zh-TW" altLang="en-US" sz="1600" i="0" dirty="0"/>
                        <a:t>构成回路</a:t>
                      </a:r>
                      <a:endParaRPr lang="en-US" altLang="zh-TW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文字方塊 57"/>
          <p:cNvSpPr txBox="1"/>
          <p:nvPr/>
        </p:nvSpPr>
        <p:spPr>
          <a:xfrm>
            <a:off x="2361501" y="3752136"/>
            <a:ext cx="1322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EPHY TX/RX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35228" y="4920017"/>
            <a:ext cx="5410900" cy="8668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1715478" y="469011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3923943" y="470027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435227" y="5763435"/>
            <a:ext cx="5410900" cy="23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436297" y="5205717"/>
            <a:ext cx="6191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Core</a:t>
            </a:r>
            <a:endParaRPr lang="zh-TW" altLang="en-US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435058" y="5714096"/>
            <a:ext cx="61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GND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1862307" y="4617003"/>
            <a:ext cx="300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</a:t>
            </a:r>
            <a:endParaRPr lang="zh-TW" altLang="en-US" i="1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4051522" y="4635183"/>
            <a:ext cx="330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N</a:t>
            </a:r>
            <a:endParaRPr lang="zh-TW" altLang="en-US" i="1" dirty="0"/>
          </a:p>
        </p:txBody>
      </p:sp>
      <p:cxnSp>
        <p:nvCxnSpPr>
          <p:cNvPr id="67" name="直線接點 66"/>
          <p:cNvCxnSpPr/>
          <p:nvPr/>
        </p:nvCxnSpPr>
        <p:spPr>
          <a:xfrm flipV="1">
            <a:off x="1715478" y="440205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 flipV="1">
            <a:off x="2294433" y="4390562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>
            <a:off x="1732180" y="4526109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V="1">
            <a:off x="3926987" y="4414328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V="1">
            <a:off x="4505942" y="4402836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>
            <a:off x="3943689" y="4538383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2314279" y="4526109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V="1">
            <a:off x="1163054" y="4419025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>
            <a:off x="1161693" y="45281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>
          <a:xfrm flipV="1">
            <a:off x="4507303" y="4427108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1842462" y="4215969"/>
            <a:ext cx="4483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err="1"/>
              <a:t>Ws</a:t>
            </a:r>
            <a:endParaRPr lang="zh-TW" altLang="en-US" sz="1600" b="1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4054737" y="4226129"/>
            <a:ext cx="4483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err="1"/>
              <a:t>Ws</a:t>
            </a:r>
            <a:endParaRPr lang="zh-TW" altLang="en-US" sz="1600" b="1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2450830" y="4215969"/>
            <a:ext cx="3752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sp>
        <p:nvSpPr>
          <p:cNvPr id="80" name="文字方塊 79"/>
          <p:cNvSpPr txBox="1"/>
          <p:nvPr/>
        </p:nvSpPr>
        <p:spPr>
          <a:xfrm flipH="1">
            <a:off x="1257295" y="4215969"/>
            <a:ext cx="4045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sp>
        <p:nvSpPr>
          <p:cNvPr id="81" name="矩形 80"/>
          <p:cNvSpPr/>
          <p:nvPr/>
        </p:nvSpPr>
        <p:spPr>
          <a:xfrm>
            <a:off x="567398" y="471043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/>
          <p:cNvSpPr txBox="1"/>
          <p:nvPr/>
        </p:nvSpPr>
        <p:spPr>
          <a:xfrm>
            <a:off x="696950" y="465056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843238" y="470027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文字方塊 83"/>
          <p:cNvSpPr txBox="1"/>
          <p:nvPr/>
        </p:nvSpPr>
        <p:spPr>
          <a:xfrm>
            <a:off x="2972790" y="464040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85" name="直線接點 84"/>
          <p:cNvCxnSpPr/>
          <p:nvPr/>
        </p:nvCxnSpPr>
        <p:spPr>
          <a:xfrm flipV="1">
            <a:off x="2850027" y="4424488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 flipV="1">
            <a:off x="3412033" y="4400722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/>
          <p:nvPr/>
        </p:nvCxnSpPr>
        <p:spPr>
          <a:xfrm>
            <a:off x="3431879" y="4536269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3537950" y="4226129"/>
            <a:ext cx="3752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cxnSp>
        <p:nvCxnSpPr>
          <p:cNvPr id="89" name="直線接點 88"/>
          <p:cNvCxnSpPr/>
          <p:nvPr/>
        </p:nvCxnSpPr>
        <p:spPr>
          <a:xfrm flipV="1">
            <a:off x="5108918" y="440205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4555133" y="45281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/>
          <p:cNvSpPr txBox="1"/>
          <p:nvPr/>
        </p:nvSpPr>
        <p:spPr>
          <a:xfrm flipH="1">
            <a:off x="4650735" y="4215969"/>
            <a:ext cx="4045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sp>
        <p:nvSpPr>
          <p:cNvPr id="92" name="矩形 91"/>
          <p:cNvSpPr/>
          <p:nvPr/>
        </p:nvSpPr>
        <p:spPr>
          <a:xfrm>
            <a:off x="5098758" y="471043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文字方塊 92"/>
          <p:cNvSpPr txBox="1"/>
          <p:nvPr/>
        </p:nvSpPr>
        <p:spPr>
          <a:xfrm>
            <a:off x="5228310" y="465056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2959171" y="4218659"/>
            <a:ext cx="4635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err="1"/>
              <a:t>Wg</a:t>
            </a:r>
            <a:endParaRPr lang="zh-TW" altLang="en-US" sz="1600" b="1" dirty="0"/>
          </a:p>
        </p:txBody>
      </p:sp>
      <p:cxnSp>
        <p:nvCxnSpPr>
          <p:cNvPr id="95" name="直線接點 94"/>
          <p:cNvCxnSpPr/>
          <p:nvPr/>
        </p:nvCxnSpPr>
        <p:spPr>
          <a:xfrm flipV="1">
            <a:off x="5708358" y="441221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字方塊 95"/>
          <p:cNvSpPr txBox="1"/>
          <p:nvPr/>
        </p:nvSpPr>
        <p:spPr>
          <a:xfrm flipH="1">
            <a:off x="5199374" y="4226129"/>
            <a:ext cx="5305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err="1"/>
              <a:t>Wg</a:t>
            </a:r>
            <a:endParaRPr lang="zh-TW" altLang="en-US" sz="1600" b="1" dirty="0"/>
          </a:p>
        </p:txBody>
      </p:sp>
      <p:cxnSp>
        <p:nvCxnSpPr>
          <p:cNvPr id="97" name="直線單箭頭接點 96"/>
          <p:cNvCxnSpPr/>
          <p:nvPr/>
        </p:nvCxnSpPr>
        <p:spPr>
          <a:xfrm>
            <a:off x="5134253" y="45281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 flipV="1">
            <a:off x="516598" y="440205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506438" y="471043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0" name="直線單箭頭接點 99"/>
          <p:cNvCxnSpPr/>
          <p:nvPr/>
        </p:nvCxnSpPr>
        <p:spPr>
          <a:xfrm>
            <a:off x="562253" y="45281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字方塊 100"/>
          <p:cNvSpPr txBox="1"/>
          <p:nvPr/>
        </p:nvSpPr>
        <p:spPr>
          <a:xfrm flipH="1">
            <a:off x="678341" y="4196977"/>
            <a:ext cx="5305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err="1"/>
              <a:t>Wg</a:t>
            </a:r>
            <a:endParaRPr lang="zh-TW" altLang="en-US" sz="1600" b="1" dirty="0"/>
          </a:p>
        </p:txBody>
      </p:sp>
      <p:sp>
        <p:nvSpPr>
          <p:cNvPr id="102" name="文字方塊 101"/>
          <p:cNvSpPr txBox="1"/>
          <p:nvPr/>
        </p:nvSpPr>
        <p:spPr>
          <a:xfrm>
            <a:off x="645508" y="4661656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8455559" y="3195003"/>
            <a:ext cx="2142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Shielding GND VIA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56108"/>
            <a:ext cx="5904185" cy="286045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95999" y="5353431"/>
            <a:ext cx="843281" cy="106313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文字方塊 103"/>
          <p:cNvSpPr txBox="1"/>
          <p:nvPr/>
        </p:nvSpPr>
        <p:spPr>
          <a:xfrm>
            <a:off x="6182361" y="5394103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05" name="橢圓 104"/>
          <p:cNvSpPr/>
          <p:nvPr/>
        </p:nvSpPr>
        <p:spPr>
          <a:xfrm rot="20813494">
            <a:off x="7047041" y="5156802"/>
            <a:ext cx="758524" cy="106353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/>
          <p:cNvSpPr txBox="1"/>
          <p:nvPr/>
        </p:nvSpPr>
        <p:spPr>
          <a:xfrm>
            <a:off x="7786145" y="5880632"/>
            <a:ext cx="1326515" cy="3371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GND </a:t>
            </a:r>
            <a:r>
              <a:rPr lang="zh-TW" altLang="en-US" sz="1600" b="1" dirty="0">
                <a:solidFill>
                  <a:schemeClr val="bg1"/>
                </a:solidFill>
              </a:rPr>
              <a:t>回流</a:t>
            </a:r>
            <a:r>
              <a:rPr lang="en-US" altLang="zh-TW" sz="1600" b="1" dirty="0">
                <a:solidFill>
                  <a:schemeClr val="bg1"/>
                </a:solidFill>
              </a:rPr>
              <a:t>VIA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404812" y="802706"/>
          <a:ext cx="11325226" cy="1676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2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2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0024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Requirement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/>
                        <a:t>EPHY TX/RX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 TX to RX GND shielding</a:t>
                      </a:r>
                    </a:p>
                    <a:p>
                      <a:r>
                        <a:rPr lang="en-US" altLang="zh-TW" sz="1600" i="0" dirty="0"/>
                        <a:t>0.125/0.125 (</a:t>
                      </a:r>
                      <a:r>
                        <a:rPr lang="en-US" altLang="zh-TW" sz="1600" i="0" dirty="0" err="1"/>
                        <a:t>Wg</a:t>
                      </a:r>
                      <a:r>
                        <a:rPr lang="en-US" altLang="zh-TW" sz="1600" i="0" dirty="0"/>
                        <a:t>/Sg)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600" i="0" dirty="0"/>
                        <a:t>GND trace VIA rule: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1) </a:t>
                      </a:r>
                      <a:r>
                        <a:rPr lang="zh-TW" altLang="en-US" sz="1600" i="0" dirty="0"/>
                        <a:t>需确认靠近</a:t>
                      </a:r>
                      <a:r>
                        <a:rPr lang="en-US" altLang="zh-TW" sz="1600" i="0" dirty="0"/>
                        <a:t>SOC</a:t>
                      </a:r>
                      <a:r>
                        <a:rPr lang="zh-TW" altLang="en-US" sz="1600" i="0" dirty="0"/>
                        <a:t>端的</a:t>
                      </a:r>
                      <a:r>
                        <a:rPr lang="en-US" altLang="zh-TW" sz="1600" i="0" dirty="0"/>
                        <a:t>GND trace </a:t>
                      </a:r>
                      <a:r>
                        <a:rPr lang="zh-TW" altLang="en-US" sz="1600" i="0" dirty="0"/>
                        <a:t>至少有一颗</a:t>
                      </a:r>
                      <a:r>
                        <a:rPr lang="en-US" altLang="zh-TW" sz="1600" i="0" dirty="0"/>
                        <a:t>VIA</a:t>
                      </a:r>
                      <a:r>
                        <a:rPr lang="zh-TW" altLang="en-US" sz="1600" i="0" dirty="0"/>
                        <a:t>与</a:t>
                      </a:r>
                      <a:r>
                        <a:rPr lang="en-US" altLang="zh-TW" sz="1600" i="0" dirty="0"/>
                        <a:t>SOC PKG E-pad</a:t>
                      </a:r>
                      <a:r>
                        <a:rPr lang="zh-TW" altLang="en-US" sz="1600" i="0" dirty="0"/>
                        <a:t>构成回路</a:t>
                      </a:r>
                      <a:r>
                        <a:rPr lang="en-US" altLang="zh-TW" sz="1600" i="0" dirty="0"/>
                        <a:t/>
                      </a:r>
                      <a:br>
                        <a:rPr lang="en-US" altLang="zh-TW" sz="1600" i="0" dirty="0"/>
                      </a:br>
                      <a:r>
                        <a:rPr lang="zh-TW" altLang="en-US" sz="1600" i="0" dirty="0"/>
                        <a:t> </a:t>
                      </a:r>
                      <a:r>
                        <a:rPr lang="en-US" altLang="zh-TW" sz="1600" i="0" dirty="0"/>
                        <a:t>2) </a:t>
                      </a:r>
                      <a:r>
                        <a:rPr lang="zh-TW" altLang="en-US" sz="1600" i="0" dirty="0"/>
                        <a:t>需确认靠近</a:t>
                      </a:r>
                      <a:r>
                        <a:rPr lang="en-US" altLang="zh-TW" sz="1600" i="0" dirty="0"/>
                        <a:t>transformer</a:t>
                      </a:r>
                      <a:r>
                        <a:rPr lang="zh-TW" altLang="en-US" sz="1600" i="0" dirty="0"/>
                        <a:t>端的</a:t>
                      </a:r>
                      <a:r>
                        <a:rPr lang="en-US" altLang="zh-TW" sz="1600" i="0" dirty="0"/>
                        <a:t>GND trace</a:t>
                      </a:r>
                      <a:r>
                        <a:rPr lang="zh-TW" altLang="en-US" sz="1600" i="0" dirty="0"/>
                        <a:t>至少有一颗</a:t>
                      </a:r>
                      <a:r>
                        <a:rPr lang="en-US" altLang="zh-TW" sz="1600" i="0" dirty="0"/>
                        <a:t>VIA</a:t>
                      </a:r>
                      <a:r>
                        <a:rPr lang="zh-TW" altLang="en-US" sz="1600" i="0" dirty="0"/>
                        <a:t>与</a:t>
                      </a:r>
                      <a:r>
                        <a:rPr lang="en-US" altLang="zh-TW" sz="1600" i="0" dirty="0"/>
                        <a:t>transformer GND pin</a:t>
                      </a:r>
                      <a:r>
                        <a:rPr lang="zh-TW" altLang="en-US" sz="1600" i="0" dirty="0"/>
                        <a:t>构成回路</a:t>
                      </a:r>
                      <a:endParaRPr lang="en-US" altLang="zh-TW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標題 1"/>
          <p:cNvSpPr txBox="1"/>
          <p:nvPr/>
        </p:nvSpPr>
        <p:spPr>
          <a:xfrm>
            <a:off x="0" y="0"/>
            <a:ext cx="1237043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- EPHY Routing – </a:t>
            </a:r>
            <a:r>
              <a:rPr lang="zh-TW" altLang="en-US" sz="3200" dirty="0"/>
              <a:t>表层走线 </a:t>
            </a:r>
            <a:r>
              <a:rPr lang="en-US" altLang="zh-TW" sz="3200" dirty="0"/>
              <a:t>- Rule2</a:t>
            </a:r>
            <a:endParaRPr lang="en-US" altLang="zh-TW" sz="36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857521" y="3188108"/>
            <a:ext cx="2199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EPHY TX/RX Isolation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00987" y="4462817"/>
            <a:ext cx="10119108" cy="8668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233638" y="423291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42103" y="424307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00986" y="5306234"/>
            <a:ext cx="10119108" cy="28751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791897" y="4748517"/>
            <a:ext cx="6191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Core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800818" y="5256896"/>
            <a:ext cx="61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GND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380467" y="4159803"/>
            <a:ext cx="300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</a:t>
            </a:r>
            <a:endParaRPr lang="zh-TW" altLang="en-US" i="1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569682" y="4177983"/>
            <a:ext cx="330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N</a:t>
            </a:r>
            <a:endParaRPr lang="zh-TW" altLang="en-US" i="1" dirty="0"/>
          </a:p>
        </p:txBody>
      </p:sp>
      <p:cxnSp>
        <p:nvCxnSpPr>
          <p:cNvPr id="35" name="直線接點 34"/>
          <p:cNvCxnSpPr/>
          <p:nvPr/>
        </p:nvCxnSpPr>
        <p:spPr>
          <a:xfrm flipV="1">
            <a:off x="5024102" y="3945636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V="1">
            <a:off x="5025463" y="3969908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085558" y="425323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1215110" y="419336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61398" y="424307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3490950" y="418320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41" name="直線接點 40"/>
          <p:cNvCxnSpPr/>
          <p:nvPr/>
        </p:nvCxnSpPr>
        <p:spPr>
          <a:xfrm flipV="1">
            <a:off x="5627078" y="394485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>
            <a:off x="5073293" y="40709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 flipH="1">
            <a:off x="5168895" y="3758769"/>
            <a:ext cx="4045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sp>
        <p:nvSpPr>
          <p:cNvPr id="44" name="矩形 43"/>
          <p:cNvSpPr/>
          <p:nvPr/>
        </p:nvSpPr>
        <p:spPr>
          <a:xfrm>
            <a:off x="5616918" y="425323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/>
          <p:cNvSpPr txBox="1"/>
          <p:nvPr/>
        </p:nvSpPr>
        <p:spPr>
          <a:xfrm>
            <a:off x="5746470" y="419336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46" name="直線接點 45"/>
          <p:cNvCxnSpPr/>
          <p:nvPr/>
        </p:nvCxnSpPr>
        <p:spPr>
          <a:xfrm flipV="1">
            <a:off x="6226518" y="395501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 flipH="1">
            <a:off x="5717534" y="3768929"/>
            <a:ext cx="5305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err="1"/>
              <a:t>Wg</a:t>
            </a:r>
            <a:endParaRPr lang="zh-TW" altLang="en-US" sz="1600" b="1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5652413" y="40709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6754838" y="423291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963303" y="424307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/>
          <p:cNvSpPr txBox="1"/>
          <p:nvPr/>
        </p:nvSpPr>
        <p:spPr>
          <a:xfrm>
            <a:off x="6901667" y="4159803"/>
            <a:ext cx="300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</a:t>
            </a:r>
            <a:endParaRPr lang="zh-TW" altLang="en-US" i="1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9090882" y="4177983"/>
            <a:ext cx="330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N</a:t>
            </a:r>
            <a:endParaRPr lang="zh-TW" altLang="en-US" i="1" dirty="0"/>
          </a:p>
        </p:txBody>
      </p:sp>
      <p:cxnSp>
        <p:nvCxnSpPr>
          <p:cNvPr id="53" name="直線接點 52"/>
          <p:cNvCxnSpPr/>
          <p:nvPr/>
        </p:nvCxnSpPr>
        <p:spPr>
          <a:xfrm flipV="1">
            <a:off x="6754838" y="394485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6201053" y="40709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 flipH="1">
            <a:off x="6296655" y="3758769"/>
            <a:ext cx="4045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sp>
        <p:nvSpPr>
          <p:cNvPr id="56" name="矩形 55"/>
          <p:cNvSpPr/>
          <p:nvPr/>
        </p:nvSpPr>
        <p:spPr>
          <a:xfrm>
            <a:off x="7882598" y="424307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8012150" y="418320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097478" y="4240903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10227030" y="4181026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3073848" y="3659143"/>
            <a:ext cx="4127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/>
              <a:t>TX</a:t>
            </a:r>
            <a:endParaRPr lang="zh-TW" altLang="en-US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882331" y="3659143"/>
            <a:ext cx="4254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/>
              <a:t>RX</a:t>
            </a:r>
            <a:endParaRPr lang="zh-TW" altLang="en-US"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EPHY Routing – Length Matching Rule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366788" y="1455830"/>
          <a:ext cx="8474774" cy="79682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13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2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Reference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Length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EPHY TX/RX</a:t>
                      </a:r>
                      <a:r>
                        <a:rPr lang="zh-TW" altLang="en-US" sz="1600" b="1" i="0" dirty="0"/>
                        <a:t> </a:t>
                      </a:r>
                      <a:r>
                        <a:rPr lang="en-US" altLang="zh-TW" sz="1600" b="1" i="0" dirty="0"/>
                        <a:t>Diff pair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P/N intra skew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&lt;=0.5mm (20mils)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800339" y="1740685"/>
            <a:ext cx="45542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92D050"/>
                </a:solidFill>
              </a:rPr>
              <a:t>Single-end </a:t>
            </a:r>
            <a:r>
              <a:rPr lang="zh-TW" altLang="en-US" sz="4000" b="1" dirty="0">
                <a:solidFill>
                  <a:srgbClr val="92D050"/>
                </a:solidFill>
              </a:rPr>
              <a:t>讯号绕线</a:t>
            </a:r>
          </a:p>
        </p:txBody>
      </p:sp>
      <p:sp>
        <p:nvSpPr>
          <p:cNvPr id="5" name="標題 4"/>
          <p:cNvSpPr txBox="1"/>
          <p:nvPr/>
        </p:nvSpPr>
        <p:spPr>
          <a:xfrm>
            <a:off x="2844756" y="3063240"/>
            <a:ext cx="6502488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QFN/BGA PKG: </a:t>
            </a:r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SG200X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4-layer/6-layer PCB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21920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- Single-end – Rule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518142"/>
              </p:ext>
            </p:extLst>
          </p:nvPr>
        </p:nvGraphicFramePr>
        <p:xfrm>
          <a:off x="283334" y="1330996"/>
          <a:ext cx="11625331" cy="1493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26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4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2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1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6605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</a:t>
                      </a:r>
                      <a:r>
                        <a:rPr lang="en-US" altLang="zh-TW" sz="1600" i="0" dirty="0" smtClean="0"/>
                        <a:t>width/</a:t>
                      </a:r>
                      <a:r>
                        <a:rPr lang="en-US" altLang="zh-CN" sz="1600" i="0" dirty="0" smtClean="0"/>
                        <a:t>S</a:t>
                      </a:r>
                      <a:r>
                        <a:rPr lang="en-US" altLang="zh-TW" sz="1600" i="0" dirty="0" smtClean="0"/>
                        <a:t>pacing </a:t>
                      </a:r>
                      <a:r>
                        <a:rPr lang="en-US" altLang="zh-TW" sz="1600" i="0" dirty="0"/>
                        <a:t>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681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SDIO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RTC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sz="1600" i="0" dirty="0"/>
                        <a:t>4L-PCB: 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Top/Bottom/L3</a:t>
                      </a:r>
                      <a:endParaRPr lang="zh-TW" altLang="en-US" sz="1600" i="0" dirty="0"/>
                    </a:p>
                    <a:p>
                      <a:r>
                        <a:rPr lang="en-US" altLang="zh-TW" sz="1600" i="0" dirty="0"/>
                        <a:t>6L-PCB: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Top/Bottom/L3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 out (fan-out) region:</a:t>
                      </a:r>
                      <a:b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GND trace shielding,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b="1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W&gt;=0.1</a:t>
                      </a:r>
                    </a:p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0.1/0.1 (S/D) (0.1mm spacing)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22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 rout:</a:t>
                      </a:r>
                    </a:p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GND trace shielding,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b="1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W&gt;=0.1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0.15/0.1 (S/D) (0.15mm spacing)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群組 3"/>
          <p:cNvGrpSpPr/>
          <p:nvPr/>
        </p:nvGrpSpPr>
        <p:grpSpPr>
          <a:xfrm>
            <a:off x="3955090" y="4040483"/>
            <a:ext cx="4247848" cy="1086237"/>
            <a:chOff x="7217180" y="1635838"/>
            <a:chExt cx="4958778" cy="1086237"/>
          </a:xfrm>
        </p:grpSpPr>
        <p:grpSp>
          <p:nvGrpSpPr>
            <p:cNvPr id="5" name="群組 4"/>
            <p:cNvGrpSpPr/>
            <p:nvPr/>
          </p:nvGrpSpPr>
          <p:grpSpPr>
            <a:xfrm>
              <a:off x="7217180" y="2016895"/>
              <a:ext cx="4958778" cy="636174"/>
              <a:chOff x="7217181" y="2016895"/>
              <a:chExt cx="4037660" cy="636174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7218996" y="2016895"/>
                <a:ext cx="4035844" cy="46380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7217181" y="2431689"/>
                <a:ext cx="4037660" cy="22138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305554" y="1786998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099278" y="1786998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395219" y="1786998"/>
              <a:ext cx="538609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259852" y="2026371"/>
              <a:ext cx="49517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pp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225948" y="2353775"/>
              <a:ext cx="72645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GND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504359" y="1716961"/>
              <a:ext cx="383239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8361711" y="1713882"/>
              <a:ext cx="338021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9142512" y="1721902"/>
              <a:ext cx="338021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線接點 13"/>
            <p:cNvCxnSpPr/>
            <p:nvPr/>
          </p:nvCxnSpPr>
          <p:spPr>
            <a:xfrm flipV="1">
              <a:off x="8305554" y="198981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V="1">
              <a:off x="8694228" y="1978326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8316766" y="2113873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9101322" y="199193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/>
            <p:nvPr/>
          </p:nvCxnSpPr>
          <p:spPr>
            <a:xfrm>
              <a:off x="9112535" y="2115987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>
              <a:off x="8707551" y="2113873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 flipV="1">
              <a:off x="7934691" y="2006789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>
              <a:off x="7933777" y="2115950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342678" y="2073243"/>
              <a:ext cx="4284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9138960" y="2073243"/>
              <a:ext cx="4284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8751097" y="2073243"/>
              <a:ext cx="325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25" name="文字方塊 24"/>
            <p:cNvSpPr txBox="1"/>
            <p:nvPr/>
          </p:nvSpPr>
          <p:spPr>
            <a:xfrm flipH="1">
              <a:off x="7949834" y="2073243"/>
              <a:ext cx="27157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891080" y="1785392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9934314" y="1720296"/>
              <a:ext cx="338021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線接點 27"/>
            <p:cNvCxnSpPr/>
            <p:nvPr/>
          </p:nvCxnSpPr>
          <p:spPr>
            <a:xfrm flipV="1">
              <a:off x="9486029" y="1967095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V="1">
              <a:off x="9893124" y="1980701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9904337" y="2095131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9499353" y="2102642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9930762" y="2062012"/>
              <a:ext cx="4284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9542899" y="2062012"/>
              <a:ext cx="325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10711754" y="1783789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0754988" y="1718693"/>
              <a:ext cx="338021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直線接點 35"/>
            <p:cNvCxnSpPr/>
            <p:nvPr/>
          </p:nvCxnSpPr>
          <p:spPr>
            <a:xfrm flipV="1">
              <a:off x="10277828" y="196549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V="1">
              <a:off x="10713798" y="197909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10725010" y="2093528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/>
            <p:cNvSpPr txBox="1"/>
            <p:nvPr/>
          </p:nvSpPr>
          <p:spPr>
            <a:xfrm>
              <a:off x="10751436" y="2060409"/>
              <a:ext cx="4284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1474736" y="1775766"/>
              <a:ext cx="538609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1583876" y="1705729"/>
              <a:ext cx="383239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線接點 41"/>
            <p:cNvCxnSpPr/>
            <p:nvPr/>
          </p:nvCxnSpPr>
          <p:spPr>
            <a:xfrm flipV="1">
              <a:off x="11470666" y="1968965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 flipV="1">
              <a:off x="11099803" y="1985936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/>
            <p:nvPr/>
          </p:nvCxnSpPr>
          <p:spPr>
            <a:xfrm>
              <a:off x="11098889" y="2095097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字方塊 44"/>
            <p:cNvSpPr txBox="1"/>
            <p:nvPr/>
          </p:nvSpPr>
          <p:spPr>
            <a:xfrm flipH="1">
              <a:off x="11114946" y="2052390"/>
              <a:ext cx="27157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0332618" y="1635838"/>
              <a:ext cx="39806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</p:grpSp>
      <p:sp>
        <p:nvSpPr>
          <p:cNvPr id="80" name="矩形 79"/>
          <p:cNvSpPr/>
          <p:nvPr/>
        </p:nvSpPr>
        <p:spPr>
          <a:xfrm>
            <a:off x="3863905" y="3756260"/>
            <a:ext cx="271362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i="1" dirty="0">
                <a:highlight>
                  <a:srgbClr val="C0C0C0"/>
                </a:highlight>
              </a:rPr>
              <a:t>NO GND trace shielding</a:t>
            </a:r>
            <a:endParaRPr lang="zh-TW" altLang="en-US" i="1" dirty="0">
              <a:highlight>
                <a:srgbClr val="C0C0C0"/>
              </a:highlight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09379" y="3075057"/>
            <a:ext cx="20637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92D050"/>
                </a:solidFill>
                <a:latin typeface="+mn-lt"/>
              </a:rPr>
              <a:t>Checklist</a:t>
            </a:r>
            <a:endParaRPr lang="zh-TW" altLang="en-US" sz="4000" b="1" dirty="0">
              <a:solidFill>
                <a:srgbClr val="92D050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96953" y="11520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- 4L/6L-PCB– EMMC – Rule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1376308" y="5155766"/>
            <a:ext cx="4849222" cy="1086237"/>
            <a:chOff x="7217180" y="1635838"/>
            <a:chExt cx="4958778" cy="1086237"/>
          </a:xfrm>
        </p:grpSpPr>
        <p:grpSp>
          <p:nvGrpSpPr>
            <p:cNvPr id="5" name="群組 4"/>
            <p:cNvGrpSpPr/>
            <p:nvPr/>
          </p:nvGrpSpPr>
          <p:grpSpPr>
            <a:xfrm>
              <a:off x="7217180" y="2016895"/>
              <a:ext cx="4958778" cy="636174"/>
              <a:chOff x="7217181" y="2016895"/>
              <a:chExt cx="4037660" cy="636174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7218996" y="2016895"/>
                <a:ext cx="4035844" cy="46380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7217181" y="2431689"/>
                <a:ext cx="4037660" cy="22138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305554" y="1786998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099278" y="1786998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395219" y="1786998"/>
              <a:ext cx="538609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259852" y="2026371"/>
              <a:ext cx="433763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pp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225948" y="2353775"/>
              <a:ext cx="636359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GND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504359" y="1716961"/>
              <a:ext cx="33571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8361711" y="1713882"/>
              <a:ext cx="29610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9142512" y="1721902"/>
              <a:ext cx="29610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線接點 13"/>
            <p:cNvCxnSpPr/>
            <p:nvPr/>
          </p:nvCxnSpPr>
          <p:spPr>
            <a:xfrm flipV="1">
              <a:off x="8305554" y="198981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V="1">
              <a:off x="8694228" y="1978326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8316766" y="2113873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9101322" y="199193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/>
            <p:nvPr/>
          </p:nvCxnSpPr>
          <p:spPr>
            <a:xfrm>
              <a:off x="9112535" y="2115987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>
              <a:off x="8707551" y="2113873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 flipV="1">
              <a:off x="7934691" y="2006789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>
              <a:off x="7933777" y="2115950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342678" y="2073243"/>
              <a:ext cx="375322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9138960" y="2073243"/>
              <a:ext cx="375322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8751097" y="2073243"/>
              <a:ext cx="285063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25" name="文字方塊 24"/>
            <p:cNvSpPr txBox="1"/>
            <p:nvPr/>
          </p:nvSpPr>
          <p:spPr>
            <a:xfrm flipH="1">
              <a:off x="7949834" y="2073243"/>
              <a:ext cx="27157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891080" y="1785392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9934314" y="1720296"/>
              <a:ext cx="29610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線接點 27"/>
            <p:cNvCxnSpPr/>
            <p:nvPr/>
          </p:nvCxnSpPr>
          <p:spPr>
            <a:xfrm flipV="1">
              <a:off x="9486029" y="1967095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V="1">
              <a:off x="9893124" y="1980701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9904337" y="2095131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9499353" y="2102642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9930762" y="2062012"/>
              <a:ext cx="375322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9542899" y="2062012"/>
              <a:ext cx="285063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10711754" y="1783789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0754988" y="1718693"/>
              <a:ext cx="29610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直線接點 35"/>
            <p:cNvCxnSpPr/>
            <p:nvPr/>
          </p:nvCxnSpPr>
          <p:spPr>
            <a:xfrm flipV="1">
              <a:off x="10277828" y="196549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V="1">
              <a:off x="10713798" y="197909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10725010" y="2093528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/>
            <p:cNvSpPr txBox="1"/>
            <p:nvPr/>
          </p:nvSpPr>
          <p:spPr>
            <a:xfrm>
              <a:off x="10751436" y="2060409"/>
              <a:ext cx="375322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1474736" y="1775766"/>
              <a:ext cx="538609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1583876" y="1705729"/>
              <a:ext cx="33571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線接點 41"/>
            <p:cNvCxnSpPr/>
            <p:nvPr/>
          </p:nvCxnSpPr>
          <p:spPr>
            <a:xfrm flipV="1">
              <a:off x="11470666" y="1968965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 flipV="1">
              <a:off x="11099803" y="1985936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/>
            <p:nvPr/>
          </p:nvCxnSpPr>
          <p:spPr>
            <a:xfrm>
              <a:off x="11098889" y="2095097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字方塊 44"/>
            <p:cNvSpPr txBox="1"/>
            <p:nvPr/>
          </p:nvSpPr>
          <p:spPr>
            <a:xfrm flipH="1">
              <a:off x="11114946" y="2052390"/>
              <a:ext cx="27157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0332618" y="1635838"/>
              <a:ext cx="348699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</p:grpSp>
      <p:graphicFrame>
        <p:nvGraphicFramePr>
          <p:cNvPr id="50" name="表格 49"/>
          <p:cNvGraphicFramePr>
            <a:graphicFrameLocks noGrp="1"/>
          </p:cNvGraphicFramePr>
          <p:nvPr/>
        </p:nvGraphicFramePr>
        <p:xfrm>
          <a:off x="271377" y="2963282"/>
          <a:ext cx="11389302" cy="1493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28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88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878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878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EMMC_CLK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EMMC_CMD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EMMC_RST_N (BGA)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sz="1600" i="0" dirty="0"/>
                        <a:t>4L-PCB: 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Top/Bottom/L3</a:t>
                      </a:r>
                      <a:endParaRPr lang="zh-TW" altLang="en-US" sz="1600" i="0" dirty="0"/>
                    </a:p>
                    <a:p>
                      <a:r>
                        <a:rPr lang="en-US" altLang="zh-TW" sz="1600" i="0" dirty="0"/>
                        <a:t>6L-PCB: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Top/Bottom/L3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 out (fan-out) region:</a:t>
                      </a:r>
                      <a:b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GND trace shielding,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W&gt;=0.1</a:t>
                      </a:r>
                    </a:p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0.1/0.1 (S/D)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87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 trace shielding,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en-US" altLang="zh-TW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W&gt;=0.1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D=0.1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5" name="表格 54"/>
          <p:cNvGraphicFramePr>
            <a:graphicFrameLocks noGrp="1"/>
          </p:cNvGraphicFramePr>
          <p:nvPr/>
        </p:nvGraphicFramePr>
        <p:xfrm>
          <a:off x="276514" y="957797"/>
          <a:ext cx="11389303" cy="1493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85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9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0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29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8345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504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EMMC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D0~D3</a:t>
                      </a:r>
                      <a:endParaRPr lang="zh-TW" altLang="zh-TW" sz="1800" b="1" dirty="0">
                        <a:effectLst/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 out (fan-out) region:</a:t>
                      </a:r>
                      <a:b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GND trace shielding,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W&gt;=0.1</a:t>
                      </a:r>
                    </a:p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0.1/0.1 (S/D) (0.1mm spacing)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50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 rout:</a:t>
                      </a:r>
                    </a:p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GND trace shielding,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W&gt;=0.1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0.15/0.1 (S/D) (0.15mm spacing)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6" name="群組 55"/>
          <p:cNvGrpSpPr/>
          <p:nvPr/>
        </p:nvGrpSpPr>
        <p:grpSpPr>
          <a:xfrm>
            <a:off x="7213408" y="5045272"/>
            <a:ext cx="3012840" cy="1295825"/>
            <a:chOff x="8002992" y="1841533"/>
            <a:chExt cx="3012840" cy="1295825"/>
          </a:xfrm>
        </p:grpSpPr>
        <p:grpSp>
          <p:nvGrpSpPr>
            <p:cNvPr id="57" name="群組 56"/>
            <p:cNvGrpSpPr/>
            <p:nvPr/>
          </p:nvGrpSpPr>
          <p:grpSpPr>
            <a:xfrm>
              <a:off x="8087855" y="2187287"/>
              <a:ext cx="2927977" cy="950071"/>
              <a:chOff x="7956884" y="1376253"/>
              <a:chExt cx="3097921" cy="1044988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7956884" y="1679267"/>
                <a:ext cx="3096127" cy="40411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9256403" y="1449369"/>
                <a:ext cx="482280" cy="22138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0201937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8126828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7964375" y="2094060"/>
                <a:ext cx="3090430" cy="21350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文字方塊 64"/>
              <p:cNvSpPr txBox="1"/>
              <p:nvPr/>
            </p:nvSpPr>
            <p:spPr>
              <a:xfrm>
                <a:off x="8017322" y="1688742"/>
                <a:ext cx="44880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pp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>
                <a:off x="7965509" y="2016146"/>
                <a:ext cx="658419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GND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文字方塊 66"/>
              <p:cNvSpPr txBox="1"/>
              <p:nvPr/>
            </p:nvSpPr>
            <p:spPr>
              <a:xfrm>
                <a:off x="8323317" y="1379332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10395536" y="1376253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9387148" y="1376253"/>
                <a:ext cx="306366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tx1"/>
                    </a:solidFill>
                  </a:rPr>
                  <a:t>S</a:t>
                </a:r>
                <a:endParaRPr lang="zh-TW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0" name="直線接點 69"/>
              <p:cNvCxnSpPr/>
              <p:nvPr/>
            </p:nvCxnSpPr>
            <p:spPr>
              <a:xfrm flipV="1">
                <a:off x="9256403" y="1652189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/>
              <p:cNvCxnSpPr/>
              <p:nvPr/>
            </p:nvCxnSpPr>
            <p:spPr>
              <a:xfrm flipV="1">
                <a:off x="9738682" y="1640697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單箭頭接點 71"/>
              <p:cNvCxnSpPr/>
              <p:nvPr/>
            </p:nvCxnSpPr>
            <p:spPr>
              <a:xfrm>
                <a:off x="9270316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 flipV="1">
                <a:off x="8796224" y="1669160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單箭頭接點 73"/>
              <p:cNvCxnSpPr/>
              <p:nvPr/>
            </p:nvCxnSpPr>
            <p:spPr>
              <a:xfrm>
                <a:off x="8795090" y="1778321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10192807" y="1650112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單箭頭接點 75"/>
              <p:cNvCxnSpPr/>
              <p:nvPr/>
            </p:nvCxnSpPr>
            <p:spPr>
              <a:xfrm>
                <a:off x="9731494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文字方塊 76"/>
              <p:cNvSpPr txBox="1"/>
              <p:nvPr/>
            </p:nvSpPr>
            <p:spPr>
              <a:xfrm>
                <a:off x="9362183" y="1735614"/>
                <a:ext cx="388333" cy="370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78" name="文字方塊 77"/>
              <p:cNvSpPr txBox="1"/>
              <p:nvPr/>
            </p:nvSpPr>
            <p:spPr>
              <a:xfrm>
                <a:off x="9811133" y="1735614"/>
                <a:ext cx="329210" cy="370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  <p:sp>
            <p:nvSpPr>
              <p:cNvPr id="79" name="文字方塊 78"/>
              <p:cNvSpPr txBox="1"/>
              <p:nvPr/>
            </p:nvSpPr>
            <p:spPr>
              <a:xfrm flipH="1">
                <a:off x="8874728" y="1735614"/>
                <a:ext cx="336980" cy="370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8002992" y="1841533"/>
              <a:ext cx="189420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>
                  <a:highlight>
                    <a:srgbClr val="C0C0C0"/>
                  </a:highlight>
                </a:rPr>
                <a:t>Per trace shielding</a:t>
              </a:r>
              <a:endParaRPr lang="zh-TW" altLang="en-US" i="1" dirty="0">
                <a:highlight>
                  <a:srgbClr val="C0C0C0"/>
                </a:highlight>
              </a:endParaRPr>
            </a:p>
          </p:txBody>
        </p:sp>
      </p:grpSp>
      <p:sp>
        <p:nvSpPr>
          <p:cNvPr id="80" name="矩形 79"/>
          <p:cNvSpPr/>
          <p:nvPr/>
        </p:nvSpPr>
        <p:spPr>
          <a:xfrm>
            <a:off x="1299242" y="4873474"/>
            <a:ext cx="236918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>
                <a:highlight>
                  <a:srgbClr val="C0C0C0"/>
                </a:highlight>
              </a:rPr>
              <a:t>NO GND trace shielding</a:t>
            </a:r>
            <a:endParaRPr lang="zh-TW" altLang="en-US" i="1" dirty="0">
              <a:highlight>
                <a:srgbClr val="C0C0C0"/>
              </a:highlight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4L/6L-PCB – AUD – Rule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254917"/>
              </p:ext>
            </p:extLst>
          </p:nvPr>
        </p:nvGraphicFramePr>
        <p:xfrm>
          <a:off x="373209" y="934854"/>
          <a:ext cx="7862949" cy="1402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71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1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0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878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</a:t>
                      </a:r>
                      <a:r>
                        <a:rPr lang="en-US" altLang="zh-TW" sz="1600" i="0" dirty="0" smtClean="0"/>
                        <a:t>width/Spacing </a:t>
                      </a:r>
                      <a:r>
                        <a:rPr lang="en-US" altLang="zh-TW" sz="1600" i="0" dirty="0"/>
                        <a:t>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8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AUD_MIC_L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AUD_MIC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AUD_OUT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per trace shielding</a:t>
                      </a:r>
                    </a:p>
                    <a:p>
                      <a:pPr algn="l"/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(2) 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AUD GND plane</a:t>
                      </a:r>
                    </a:p>
                    <a:p>
                      <a:pPr algn="l"/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(3) </a:t>
                      </a:r>
                      <a:r>
                        <a:rPr lang="zh-TW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确认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AUD </a:t>
                      </a:r>
                      <a:r>
                        <a:rPr lang="zh-TW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讯号线下方有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zh-TW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完整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AUD GND plane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W&gt;=0.1</a:t>
                      </a:r>
                    </a:p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D=0.1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09" y="2985422"/>
            <a:ext cx="5649786" cy="349157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79520" y="2616090"/>
            <a:ext cx="1229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AUD@Top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8357186" y="934854"/>
            <a:ext cx="3012840" cy="1295826"/>
            <a:chOff x="8002992" y="1841533"/>
            <a:chExt cx="3012840" cy="1295826"/>
          </a:xfrm>
        </p:grpSpPr>
        <p:grpSp>
          <p:nvGrpSpPr>
            <p:cNvPr id="8" name="群組 7"/>
            <p:cNvGrpSpPr/>
            <p:nvPr/>
          </p:nvGrpSpPr>
          <p:grpSpPr>
            <a:xfrm>
              <a:off x="8087855" y="2187288"/>
              <a:ext cx="2927977" cy="950071"/>
              <a:chOff x="7956884" y="1376253"/>
              <a:chExt cx="3097921" cy="1044988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7956884" y="1679267"/>
                <a:ext cx="3096127" cy="40411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256403" y="1449369"/>
                <a:ext cx="482280" cy="22138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0201937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126828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7964375" y="2094060"/>
                <a:ext cx="3090430" cy="21350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8017322" y="1688742"/>
                <a:ext cx="44880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pp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7965509" y="2016146"/>
                <a:ext cx="1169702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AUD GND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8323317" y="1379332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10395536" y="1376253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9387148" y="1376253"/>
                <a:ext cx="306366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tx1"/>
                    </a:solidFill>
                  </a:rPr>
                  <a:t>S</a:t>
                </a:r>
                <a:endParaRPr lang="zh-TW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直線接點 20"/>
              <p:cNvCxnSpPr/>
              <p:nvPr/>
            </p:nvCxnSpPr>
            <p:spPr>
              <a:xfrm flipV="1">
                <a:off x="9256403" y="1652189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/>
              <p:cNvCxnSpPr/>
              <p:nvPr/>
            </p:nvCxnSpPr>
            <p:spPr>
              <a:xfrm flipV="1">
                <a:off x="9738682" y="1640697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>
                <a:off x="9270316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 flipV="1">
                <a:off x="8796224" y="1669160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/>
              <p:nvPr/>
            </p:nvCxnSpPr>
            <p:spPr>
              <a:xfrm>
                <a:off x="8795090" y="1778321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>
              <a:xfrm flipV="1">
                <a:off x="10192807" y="1650112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/>
              <p:cNvCxnSpPr/>
              <p:nvPr/>
            </p:nvCxnSpPr>
            <p:spPr>
              <a:xfrm>
                <a:off x="9731494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字方塊 27"/>
              <p:cNvSpPr txBox="1"/>
              <p:nvPr/>
            </p:nvSpPr>
            <p:spPr>
              <a:xfrm>
                <a:off x="9362183" y="1735614"/>
                <a:ext cx="388333" cy="370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9811133" y="1735614"/>
                <a:ext cx="329210" cy="370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 flipH="1">
                <a:off x="8874728" y="1735614"/>
                <a:ext cx="336980" cy="370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8002992" y="1841533"/>
              <a:ext cx="189420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>
                  <a:highlight>
                    <a:srgbClr val="C0C0C0"/>
                  </a:highlight>
                </a:rPr>
                <a:t>Per trace shielding</a:t>
              </a:r>
              <a:endParaRPr lang="zh-TW" altLang="en-US" i="1" dirty="0">
                <a:highlight>
                  <a:srgbClr val="C0C0C0"/>
                </a:highlight>
              </a:endParaRPr>
            </a:p>
          </p:txBody>
        </p:sp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20" y="2965466"/>
            <a:ext cx="5457825" cy="3491576"/>
          </a:xfrm>
          <a:prstGeom prst="rect">
            <a:avLst/>
          </a:prstGeom>
        </p:spPr>
      </p:pic>
      <p:sp>
        <p:nvSpPr>
          <p:cNvPr id="33" name="橢圓 32"/>
          <p:cNvSpPr/>
          <p:nvPr/>
        </p:nvSpPr>
        <p:spPr>
          <a:xfrm>
            <a:off x="5019675" y="5057775"/>
            <a:ext cx="304800" cy="21907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4972050" y="4438822"/>
            <a:ext cx="1228725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AUD GND </a:t>
            </a:r>
          </a:p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pin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691317" y="3913445"/>
            <a:ext cx="12287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AUD GND 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7470837" y="3948042"/>
            <a:ext cx="12287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AUD GND 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8454246" y="2623920"/>
            <a:ext cx="1393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AUD@L1/L2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4" y="2812278"/>
            <a:ext cx="5953463" cy="393595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714" y="2812277"/>
            <a:ext cx="5953462" cy="3935954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215465" y="6831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– AUD – Rule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946158"/>
              </p:ext>
            </p:extLst>
          </p:nvPr>
        </p:nvGraphicFramePr>
        <p:xfrm>
          <a:off x="201685" y="785277"/>
          <a:ext cx="8546996" cy="1645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76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57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878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</a:t>
                      </a:r>
                      <a:r>
                        <a:rPr lang="en-US" altLang="zh-TW" sz="1600" i="0" dirty="0" smtClean="0"/>
                        <a:t>width/Spacing </a:t>
                      </a:r>
                      <a:r>
                        <a:rPr lang="en-US" altLang="zh-TW" sz="1600" i="0" dirty="0"/>
                        <a:t>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8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AUD_MIC_L/AUD_MIC_R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AUD_MICL/AUD_MICR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AUD_AOUTL/AUD_AOUR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AC_AOUTL/AC_AOUR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TW" sz="1600" dirty="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>
                          <a:latin typeface="+mn-lt"/>
                          <a:cs typeface="Arial" panose="020B0604020202020204" pitchFamily="34" charset="0"/>
                        </a:rPr>
                        <a:t>Top</a:t>
                      </a:r>
                      <a:endParaRPr lang="zh-TW" altLang="en-US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(1) per trace shielding</a:t>
                      </a:r>
                    </a:p>
                    <a:p>
                      <a:pPr algn="l"/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(2) 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ef AUD GND plane</a:t>
                      </a:r>
                    </a:p>
                    <a:p>
                      <a:pPr algn="l"/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(3) </a:t>
                      </a:r>
                      <a:r>
                        <a:rPr lang="zh-TW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确认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AUD </a:t>
                      </a:r>
                      <a:r>
                        <a:rPr lang="zh-TW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讯号线下方有完整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AUD GND plane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W&gt;=0.1</a:t>
                      </a:r>
                    </a:p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D=0.1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460445" y="2435115"/>
            <a:ext cx="1229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AUD@Top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8863291" y="751686"/>
            <a:ext cx="3012840" cy="1295826"/>
            <a:chOff x="8002992" y="1841533"/>
            <a:chExt cx="3012840" cy="1295826"/>
          </a:xfrm>
        </p:grpSpPr>
        <p:grpSp>
          <p:nvGrpSpPr>
            <p:cNvPr id="8" name="群組 7"/>
            <p:cNvGrpSpPr/>
            <p:nvPr/>
          </p:nvGrpSpPr>
          <p:grpSpPr>
            <a:xfrm>
              <a:off x="8087855" y="2187288"/>
              <a:ext cx="2927977" cy="950071"/>
              <a:chOff x="7956884" y="1376253"/>
              <a:chExt cx="3097921" cy="1044988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7956884" y="1679267"/>
                <a:ext cx="3096127" cy="40411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256403" y="1449369"/>
                <a:ext cx="482280" cy="22138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0201937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126828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7964375" y="2094060"/>
                <a:ext cx="3090430" cy="21350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8017322" y="1688742"/>
                <a:ext cx="44880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pp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7965509" y="2016146"/>
                <a:ext cx="1169702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AUD GND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8323317" y="1379332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10395536" y="1376253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9387148" y="1376253"/>
                <a:ext cx="306366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tx1"/>
                    </a:solidFill>
                  </a:rPr>
                  <a:t>S</a:t>
                </a:r>
                <a:endParaRPr lang="zh-TW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直線接點 20"/>
              <p:cNvCxnSpPr/>
              <p:nvPr/>
            </p:nvCxnSpPr>
            <p:spPr>
              <a:xfrm flipV="1">
                <a:off x="9256403" y="1652189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/>
              <p:cNvCxnSpPr/>
              <p:nvPr/>
            </p:nvCxnSpPr>
            <p:spPr>
              <a:xfrm flipV="1">
                <a:off x="9738682" y="1640697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>
                <a:off x="9270316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 flipV="1">
                <a:off x="8796224" y="1669160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/>
              <p:nvPr/>
            </p:nvCxnSpPr>
            <p:spPr>
              <a:xfrm>
                <a:off x="8795090" y="1778321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>
              <a:xfrm flipV="1">
                <a:off x="10192807" y="1650112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/>
              <p:cNvCxnSpPr/>
              <p:nvPr/>
            </p:nvCxnSpPr>
            <p:spPr>
              <a:xfrm>
                <a:off x="9731494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字方塊 27"/>
              <p:cNvSpPr txBox="1"/>
              <p:nvPr/>
            </p:nvSpPr>
            <p:spPr>
              <a:xfrm>
                <a:off x="9362183" y="1735614"/>
                <a:ext cx="388333" cy="370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9811133" y="1735614"/>
                <a:ext cx="329210" cy="370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 flipH="1">
                <a:off x="8874728" y="1735614"/>
                <a:ext cx="336980" cy="370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8002992" y="1841533"/>
              <a:ext cx="189420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>
                  <a:highlight>
                    <a:srgbClr val="C0C0C0"/>
                  </a:highlight>
                </a:rPr>
                <a:t>Per trace shielding</a:t>
              </a:r>
              <a:endParaRPr lang="zh-TW" altLang="en-US" i="1" dirty="0">
                <a:highlight>
                  <a:srgbClr val="C0C0C0"/>
                </a:highlight>
              </a:endParaRPr>
            </a:p>
          </p:txBody>
        </p:sp>
      </p:grpSp>
      <p:sp>
        <p:nvSpPr>
          <p:cNvPr id="37" name="文字方塊 36"/>
          <p:cNvSpPr txBox="1"/>
          <p:nvPr/>
        </p:nvSpPr>
        <p:spPr>
          <a:xfrm>
            <a:off x="8454246" y="2442945"/>
            <a:ext cx="1393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AUD@L1/L2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4824725" y="5057775"/>
            <a:ext cx="294956" cy="21907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4659083" y="5389934"/>
            <a:ext cx="1454372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AUD GND ball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94312" y="4640429"/>
            <a:ext cx="1189041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AUD GND 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7412586" y="4610977"/>
            <a:ext cx="1189041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AUD GND </a:t>
            </a:r>
          </a:p>
        </p:txBody>
      </p:sp>
      <p:sp>
        <p:nvSpPr>
          <p:cNvPr id="41" name="橢圓 40"/>
          <p:cNvSpPr/>
          <p:nvPr/>
        </p:nvSpPr>
        <p:spPr>
          <a:xfrm>
            <a:off x="5311323" y="5841571"/>
            <a:ext cx="337001" cy="53065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86880" y="2289922"/>
            <a:ext cx="3371989" cy="5017358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– XTAL_IN/OUT - Rule</a:t>
            </a:r>
          </a:p>
        </p:txBody>
      </p:sp>
      <p:graphicFrame>
        <p:nvGraphicFramePr>
          <p:cNvPr id="76" name="表格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349016"/>
              </p:ext>
            </p:extLst>
          </p:nvPr>
        </p:nvGraphicFramePr>
        <p:xfrm>
          <a:off x="321905" y="1211169"/>
          <a:ext cx="7984201" cy="1158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83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878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</a:t>
                      </a:r>
                      <a:r>
                        <a:rPr lang="en-US" altLang="zh-TW" sz="1600" i="0" dirty="0" smtClean="0"/>
                        <a:t>width/Spacing </a:t>
                      </a:r>
                      <a:r>
                        <a:rPr lang="en-US" altLang="zh-TW" sz="1600" i="0" dirty="0"/>
                        <a:t>(mm)</a:t>
                      </a:r>
                      <a:endParaRPr lang="zh-TW" altLang="en-US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878">
                <a:tc>
                  <a:txBody>
                    <a:bodyPr/>
                    <a:lstStyle/>
                    <a:p>
                      <a:r>
                        <a:rPr lang="en-US" altLang="zh-TW" sz="1600" b="1" i="0" dirty="0"/>
                        <a:t>SYS_XTAL_IN</a:t>
                      </a:r>
                    </a:p>
                    <a:p>
                      <a:r>
                        <a:rPr lang="en-US" altLang="zh-TW" sz="1600" b="1" i="0" dirty="0"/>
                        <a:t>SYS_XTAL_OUT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b="1" i="0" dirty="0"/>
                        <a:t>per trace shielding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>
                        <a:buAutoNum type="arabicParenBoth"/>
                      </a:pP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0.25/0.25 (W/D)</a:t>
                      </a:r>
                      <a:endParaRPr lang="zh-TW" altLang="en-US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7" name="文字方塊 76"/>
          <p:cNvSpPr txBox="1"/>
          <p:nvPr/>
        </p:nvSpPr>
        <p:spPr>
          <a:xfrm>
            <a:off x="8344125" y="4281508"/>
            <a:ext cx="8045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XTAL_IN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8652863" y="5037489"/>
            <a:ext cx="9645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XTAL_OUT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6498193" y="4668157"/>
            <a:ext cx="8902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</a:rPr>
              <a:t>XTAL</a:t>
            </a:r>
            <a:r>
              <a:rPr lang="zh-TW" altLang="en-US" b="1" dirty="0">
                <a:solidFill>
                  <a:srgbClr val="FFFF00"/>
                </a:solidFill>
              </a:rPr>
              <a:t> </a:t>
            </a:r>
            <a:r>
              <a:rPr lang="en-US" altLang="zh-TW" b="1" dirty="0">
                <a:solidFill>
                  <a:srgbClr val="FFFF00"/>
                </a:solidFill>
              </a:rPr>
              <a:t>IC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grpSp>
        <p:nvGrpSpPr>
          <p:cNvPr id="83" name="群組 82"/>
          <p:cNvGrpSpPr/>
          <p:nvPr/>
        </p:nvGrpSpPr>
        <p:grpSpPr>
          <a:xfrm>
            <a:off x="8491816" y="1104111"/>
            <a:ext cx="3012840" cy="1295825"/>
            <a:chOff x="8002992" y="1841533"/>
            <a:chExt cx="3012840" cy="1295825"/>
          </a:xfrm>
        </p:grpSpPr>
        <p:grpSp>
          <p:nvGrpSpPr>
            <p:cNvPr id="89" name="群組 88"/>
            <p:cNvGrpSpPr/>
            <p:nvPr/>
          </p:nvGrpSpPr>
          <p:grpSpPr>
            <a:xfrm>
              <a:off x="8087855" y="2187287"/>
              <a:ext cx="2927977" cy="950071"/>
              <a:chOff x="7956884" y="1376253"/>
              <a:chExt cx="3097921" cy="1044988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7956884" y="1679267"/>
                <a:ext cx="3096127" cy="40411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9256403" y="1449369"/>
                <a:ext cx="482280" cy="22138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10201937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8126828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7964375" y="2094060"/>
                <a:ext cx="3090430" cy="21350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8017322" y="1688742"/>
                <a:ext cx="44880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pp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>
                <a:off x="7965509" y="2016146"/>
                <a:ext cx="658419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GND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>
                <a:off x="8323317" y="1379332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文字方塊 99"/>
              <p:cNvSpPr txBox="1"/>
              <p:nvPr/>
            </p:nvSpPr>
            <p:spPr>
              <a:xfrm>
                <a:off x="10395536" y="1376253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文字方塊 100"/>
              <p:cNvSpPr txBox="1"/>
              <p:nvPr/>
            </p:nvSpPr>
            <p:spPr>
              <a:xfrm>
                <a:off x="9387148" y="1376253"/>
                <a:ext cx="306366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tx1"/>
                    </a:solidFill>
                  </a:rPr>
                  <a:t>S</a:t>
                </a:r>
                <a:endParaRPr lang="zh-TW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2" name="直線接點 101"/>
              <p:cNvCxnSpPr/>
              <p:nvPr/>
            </p:nvCxnSpPr>
            <p:spPr>
              <a:xfrm flipV="1">
                <a:off x="9256403" y="1652189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/>
              <p:cNvCxnSpPr/>
              <p:nvPr/>
            </p:nvCxnSpPr>
            <p:spPr>
              <a:xfrm flipV="1">
                <a:off x="9738682" y="1640697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單箭頭接點 103"/>
              <p:cNvCxnSpPr/>
              <p:nvPr/>
            </p:nvCxnSpPr>
            <p:spPr>
              <a:xfrm>
                <a:off x="9270316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/>
              <p:cNvCxnSpPr/>
              <p:nvPr/>
            </p:nvCxnSpPr>
            <p:spPr>
              <a:xfrm flipV="1">
                <a:off x="8796224" y="1669160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單箭頭接點 105"/>
              <p:cNvCxnSpPr/>
              <p:nvPr/>
            </p:nvCxnSpPr>
            <p:spPr>
              <a:xfrm>
                <a:off x="8795090" y="1778321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接點 106"/>
              <p:cNvCxnSpPr/>
              <p:nvPr/>
            </p:nvCxnSpPr>
            <p:spPr>
              <a:xfrm flipV="1">
                <a:off x="10192807" y="1650112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單箭頭接點 107"/>
              <p:cNvCxnSpPr/>
              <p:nvPr/>
            </p:nvCxnSpPr>
            <p:spPr>
              <a:xfrm>
                <a:off x="9731494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文字方塊 108"/>
              <p:cNvSpPr txBox="1"/>
              <p:nvPr/>
            </p:nvSpPr>
            <p:spPr>
              <a:xfrm>
                <a:off x="9362183" y="1735614"/>
                <a:ext cx="388333" cy="370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110" name="文字方塊 109"/>
              <p:cNvSpPr txBox="1"/>
              <p:nvPr/>
            </p:nvSpPr>
            <p:spPr>
              <a:xfrm>
                <a:off x="9811133" y="1735614"/>
                <a:ext cx="329210" cy="370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  <p:sp>
            <p:nvSpPr>
              <p:cNvPr id="111" name="文字方塊 110"/>
              <p:cNvSpPr txBox="1"/>
              <p:nvPr/>
            </p:nvSpPr>
            <p:spPr>
              <a:xfrm flipH="1">
                <a:off x="8874728" y="1735614"/>
                <a:ext cx="336980" cy="370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</p:grpSp>
        <p:sp>
          <p:nvSpPr>
            <p:cNvPr id="90" name="矩形 89"/>
            <p:cNvSpPr/>
            <p:nvPr/>
          </p:nvSpPr>
          <p:spPr>
            <a:xfrm>
              <a:off x="8002992" y="1841533"/>
              <a:ext cx="189420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>
                  <a:highlight>
                    <a:srgbClr val="C0C0C0"/>
                  </a:highlight>
                </a:rPr>
                <a:t>Per trace shielding</a:t>
              </a:r>
              <a:endParaRPr lang="zh-TW" altLang="en-US" i="1" dirty="0">
                <a:highlight>
                  <a:srgbClr val="C0C0C0"/>
                </a:highlight>
              </a:endParaRPr>
            </a:p>
          </p:txBody>
        </p:sp>
      </p:grpSp>
      <p:sp>
        <p:nvSpPr>
          <p:cNvPr id="112" name="文字方塊 111"/>
          <p:cNvSpPr txBox="1"/>
          <p:nvPr/>
        </p:nvSpPr>
        <p:spPr>
          <a:xfrm>
            <a:off x="7496673" y="2752420"/>
            <a:ext cx="1735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BGA </a:t>
            </a:r>
            <a:r>
              <a:rPr lang="en-US" altLang="zh-TW" b="1" dirty="0" err="1">
                <a:solidFill>
                  <a:schemeClr val="accent5"/>
                </a:solidFill>
              </a:rPr>
              <a:t>XTAL@Top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46" y="3115741"/>
            <a:ext cx="5017358" cy="3368855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2113523" y="2743274"/>
            <a:ext cx="1735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QFN </a:t>
            </a:r>
            <a:r>
              <a:rPr lang="en-US" altLang="zh-TW" b="1" dirty="0" err="1">
                <a:solidFill>
                  <a:schemeClr val="accent5"/>
                </a:solidFill>
              </a:rPr>
              <a:t>XTAL@Top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86" y="3303702"/>
            <a:ext cx="6209861" cy="3077813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only – 4L/6L-PCB – RTC_XIN/XOUT - Rule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77750" y="1390510"/>
          <a:ext cx="7862949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9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7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878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878">
                <a:tc>
                  <a:txBody>
                    <a:bodyPr/>
                    <a:lstStyle/>
                    <a:p>
                      <a:r>
                        <a:rPr lang="en-US" altLang="zh-TW" sz="1600" b="1" i="0" dirty="0"/>
                        <a:t>RTC_IN</a:t>
                      </a:r>
                    </a:p>
                    <a:p>
                      <a:r>
                        <a:rPr lang="en-US" altLang="zh-TW" sz="1600" b="1" i="0" dirty="0"/>
                        <a:t>RTC_OUT</a:t>
                      </a:r>
                      <a:endParaRPr lang="zh-TW" altLang="en-US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i="0" dirty="0"/>
                        <a:t>电容 </a:t>
                      </a:r>
                      <a:r>
                        <a:rPr lang="en-US" altLang="zh-TW" sz="1600" i="0" dirty="0"/>
                        <a:t>to XTAL: per trace shielding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0.25/0.1 (W/D)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4" name="群組 83"/>
          <p:cNvGrpSpPr/>
          <p:nvPr/>
        </p:nvGrpSpPr>
        <p:grpSpPr>
          <a:xfrm>
            <a:off x="7697646" y="5032822"/>
            <a:ext cx="4080444" cy="1347661"/>
            <a:chOff x="7992940" y="493972"/>
            <a:chExt cx="4080444" cy="1347661"/>
          </a:xfrm>
        </p:grpSpPr>
        <p:grpSp>
          <p:nvGrpSpPr>
            <p:cNvPr id="42" name="群組 41"/>
            <p:cNvGrpSpPr/>
            <p:nvPr/>
          </p:nvGrpSpPr>
          <p:grpSpPr>
            <a:xfrm>
              <a:off x="8087262" y="833440"/>
              <a:ext cx="3986122" cy="1008193"/>
              <a:chOff x="6761754" y="5249678"/>
              <a:chExt cx="4888023" cy="1008193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6761754" y="5552692"/>
                <a:ext cx="4888023" cy="40411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8321768" y="5322794"/>
                <a:ext cx="578955" cy="22138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9504073" y="5322794"/>
                <a:ext cx="578955" cy="22138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10650817" y="5322794"/>
                <a:ext cx="802292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6965764" y="5322794"/>
                <a:ext cx="802292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6770747" y="5967485"/>
                <a:ext cx="4879030" cy="21350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6834307" y="5562167"/>
                <a:ext cx="520155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pp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文字方塊 50"/>
              <p:cNvSpPr txBox="1"/>
              <p:nvPr/>
            </p:nvSpPr>
            <p:spPr>
              <a:xfrm>
                <a:off x="6772108" y="5889571"/>
                <a:ext cx="763102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GND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7201640" y="5252757"/>
                <a:ext cx="402575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文字方塊 52"/>
              <p:cNvSpPr txBox="1"/>
              <p:nvPr/>
            </p:nvSpPr>
            <p:spPr>
              <a:xfrm>
                <a:off x="10883224" y="5249678"/>
                <a:ext cx="402575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文字方塊 53"/>
              <p:cNvSpPr txBox="1"/>
              <p:nvPr/>
            </p:nvSpPr>
            <p:spPr>
              <a:xfrm>
                <a:off x="8478722" y="5249678"/>
                <a:ext cx="355076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tx1"/>
                    </a:solidFill>
                  </a:rPr>
                  <a:t>S</a:t>
                </a:r>
                <a:endParaRPr lang="zh-TW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文字方塊 54"/>
              <p:cNvSpPr txBox="1"/>
              <p:nvPr/>
            </p:nvSpPr>
            <p:spPr>
              <a:xfrm>
                <a:off x="9641777" y="5257698"/>
                <a:ext cx="355076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tx1"/>
                    </a:solidFill>
                  </a:rPr>
                  <a:t>S</a:t>
                </a:r>
                <a:endParaRPr lang="zh-TW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6" name="直線接點 55"/>
              <p:cNvCxnSpPr/>
              <p:nvPr/>
            </p:nvCxnSpPr>
            <p:spPr>
              <a:xfrm flipV="1">
                <a:off x="8321768" y="5525614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/>
              <p:cNvCxnSpPr/>
              <p:nvPr/>
            </p:nvCxnSpPr>
            <p:spPr>
              <a:xfrm flipV="1">
                <a:off x="8900723" y="5514122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單箭頭接點 57"/>
              <p:cNvCxnSpPr/>
              <p:nvPr/>
            </p:nvCxnSpPr>
            <p:spPr>
              <a:xfrm>
                <a:off x="8338470" y="5649669"/>
                <a:ext cx="55378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/>
              <p:cNvCxnSpPr/>
              <p:nvPr/>
            </p:nvCxnSpPr>
            <p:spPr>
              <a:xfrm flipV="1">
                <a:off x="9507117" y="5527728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/>
              <p:cNvCxnSpPr/>
              <p:nvPr/>
            </p:nvCxnSpPr>
            <p:spPr>
              <a:xfrm flipV="1">
                <a:off x="10086072" y="5516236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單箭頭接點 60"/>
              <p:cNvCxnSpPr/>
              <p:nvPr/>
            </p:nvCxnSpPr>
            <p:spPr>
              <a:xfrm>
                <a:off x="9523819" y="5651783"/>
                <a:ext cx="55378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/>
              <p:cNvCxnSpPr/>
              <p:nvPr/>
            </p:nvCxnSpPr>
            <p:spPr>
              <a:xfrm>
                <a:off x="8920569" y="5649669"/>
                <a:ext cx="55378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/>
              <p:cNvCxnSpPr/>
              <p:nvPr/>
            </p:nvCxnSpPr>
            <p:spPr>
              <a:xfrm flipV="1">
                <a:off x="7769344" y="5542585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/>
              <p:cNvCxnSpPr/>
              <p:nvPr/>
            </p:nvCxnSpPr>
            <p:spPr>
              <a:xfrm>
                <a:off x="7767983" y="5651746"/>
                <a:ext cx="55378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/>
              <p:cNvCxnSpPr/>
              <p:nvPr/>
            </p:nvCxnSpPr>
            <p:spPr>
              <a:xfrm flipV="1">
                <a:off x="10639857" y="5523537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/>
              <p:cNvCxnSpPr/>
              <p:nvPr/>
            </p:nvCxnSpPr>
            <p:spPr>
              <a:xfrm flipV="1">
                <a:off x="10087433" y="5540508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/>
              <p:nvPr/>
            </p:nvCxnSpPr>
            <p:spPr>
              <a:xfrm>
                <a:off x="10086072" y="5649669"/>
                <a:ext cx="55378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文字方塊 67"/>
              <p:cNvSpPr txBox="1"/>
              <p:nvPr/>
            </p:nvSpPr>
            <p:spPr>
              <a:xfrm>
                <a:off x="8448752" y="5609039"/>
                <a:ext cx="450074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9634867" y="5609039"/>
                <a:ext cx="450074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9057120" y="5609039"/>
                <a:ext cx="341838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S</a:t>
                </a:r>
                <a:endParaRPr lang="zh-TW" altLang="en-US" sz="1600" b="1" dirty="0"/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10181675" y="5609039"/>
                <a:ext cx="381551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 flipH="1">
                <a:off x="7863585" y="5609039"/>
                <a:ext cx="404529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</p:grpSp>
        <p:sp>
          <p:nvSpPr>
            <p:cNvPr id="74" name="矩形 73"/>
            <p:cNvSpPr/>
            <p:nvPr/>
          </p:nvSpPr>
          <p:spPr>
            <a:xfrm>
              <a:off x="7992940" y="493972"/>
              <a:ext cx="203200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>
                  <a:highlight>
                    <a:srgbClr val="C0C0C0"/>
                  </a:highlight>
                </a:rPr>
                <a:t>Two trace shielding </a:t>
              </a:r>
              <a:endParaRPr lang="zh-TW" altLang="en-US" i="1" dirty="0">
                <a:highlight>
                  <a:srgbClr val="C0C0C0"/>
                </a:highlight>
              </a:endParaRPr>
            </a:p>
          </p:txBody>
        </p:sp>
      </p:grpSp>
      <p:sp>
        <p:nvSpPr>
          <p:cNvPr id="79" name="文字方塊 78"/>
          <p:cNvSpPr txBox="1"/>
          <p:nvPr/>
        </p:nvSpPr>
        <p:spPr>
          <a:xfrm>
            <a:off x="2979141" y="2946056"/>
            <a:ext cx="1125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XTAL@L1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grpSp>
        <p:nvGrpSpPr>
          <p:cNvPr id="75" name="群組 74"/>
          <p:cNvGrpSpPr/>
          <p:nvPr/>
        </p:nvGrpSpPr>
        <p:grpSpPr>
          <a:xfrm>
            <a:off x="7661273" y="3264990"/>
            <a:ext cx="3012840" cy="1295825"/>
            <a:chOff x="8002992" y="1841533"/>
            <a:chExt cx="3012840" cy="1295825"/>
          </a:xfrm>
        </p:grpSpPr>
        <p:grpSp>
          <p:nvGrpSpPr>
            <p:cNvPr id="76" name="群組 75"/>
            <p:cNvGrpSpPr/>
            <p:nvPr/>
          </p:nvGrpSpPr>
          <p:grpSpPr>
            <a:xfrm>
              <a:off x="8087855" y="2187287"/>
              <a:ext cx="2927977" cy="950071"/>
              <a:chOff x="7956884" y="1376253"/>
              <a:chExt cx="3097921" cy="1044988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7956884" y="1679267"/>
                <a:ext cx="3096127" cy="40411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9256403" y="1449369"/>
                <a:ext cx="482280" cy="22138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10201937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8126828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7964375" y="2094060"/>
                <a:ext cx="3090430" cy="21350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文字方塊 91"/>
              <p:cNvSpPr txBox="1"/>
              <p:nvPr/>
            </p:nvSpPr>
            <p:spPr>
              <a:xfrm>
                <a:off x="8017322" y="1688742"/>
                <a:ext cx="44880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pp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文字方塊 92"/>
              <p:cNvSpPr txBox="1"/>
              <p:nvPr/>
            </p:nvSpPr>
            <p:spPr>
              <a:xfrm>
                <a:off x="7965509" y="2016146"/>
                <a:ext cx="658419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GND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文字方塊 93"/>
              <p:cNvSpPr txBox="1"/>
              <p:nvPr/>
            </p:nvSpPr>
            <p:spPr>
              <a:xfrm>
                <a:off x="8323317" y="1379332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>
                <a:off x="10395536" y="1376253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>
                <a:off x="9387148" y="1376253"/>
                <a:ext cx="306366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tx1"/>
                    </a:solidFill>
                  </a:rPr>
                  <a:t>S</a:t>
                </a:r>
                <a:endParaRPr lang="zh-TW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7" name="直線接點 96"/>
              <p:cNvCxnSpPr/>
              <p:nvPr/>
            </p:nvCxnSpPr>
            <p:spPr>
              <a:xfrm flipV="1">
                <a:off x="9256403" y="1652189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/>
              <p:cNvCxnSpPr/>
              <p:nvPr/>
            </p:nvCxnSpPr>
            <p:spPr>
              <a:xfrm flipV="1">
                <a:off x="9738682" y="1640697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單箭頭接點 98"/>
              <p:cNvCxnSpPr/>
              <p:nvPr/>
            </p:nvCxnSpPr>
            <p:spPr>
              <a:xfrm>
                <a:off x="9270316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/>
              <p:cNvCxnSpPr/>
              <p:nvPr/>
            </p:nvCxnSpPr>
            <p:spPr>
              <a:xfrm flipV="1">
                <a:off x="8796224" y="1669160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單箭頭接點 100"/>
              <p:cNvCxnSpPr/>
              <p:nvPr/>
            </p:nvCxnSpPr>
            <p:spPr>
              <a:xfrm>
                <a:off x="8795090" y="1778321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/>
              <p:cNvCxnSpPr/>
              <p:nvPr/>
            </p:nvCxnSpPr>
            <p:spPr>
              <a:xfrm flipV="1">
                <a:off x="10192807" y="1650112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單箭頭接點 102"/>
              <p:cNvCxnSpPr/>
              <p:nvPr/>
            </p:nvCxnSpPr>
            <p:spPr>
              <a:xfrm>
                <a:off x="9731494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文字方塊 103"/>
              <p:cNvSpPr txBox="1"/>
              <p:nvPr/>
            </p:nvSpPr>
            <p:spPr>
              <a:xfrm>
                <a:off x="9362183" y="1735614"/>
                <a:ext cx="388333" cy="370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105" name="文字方塊 104"/>
              <p:cNvSpPr txBox="1"/>
              <p:nvPr/>
            </p:nvSpPr>
            <p:spPr>
              <a:xfrm>
                <a:off x="9811133" y="1735614"/>
                <a:ext cx="329210" cy="370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  <p:sp>
            <p:nvSpPr>
              <p:cNvPr id="106" name="文字方塊 105"/>
              <p:cNvSpPr txBox="1"/>
              <p:nvPr/>
            </p:nvSpPr>
            <p:spPr>
              <a:xfrm flipH="1">
                <a:off x="8874728" y="1735614"/>
                <a:ext cx="336980" cy="370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</p:grpSp>
        <p:sp>
          <p:nvSpPr>
            <p:cNvPr id="77" name="矩形 76"/>
            <p:cNvSpPr/>
            <p:nvPr/>
          </p:nvSpPr>
          <p:spPr>
            <a:xfrm>
              <a:off x="8002992" y="1841533"/>
              <a:ext cx="189420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>
                  <a:highlight>
                    <a:srgbClr val="C0C0C0"/>
                  </a:highlight>
                </a:rPr>
                <a:t>Per trace shielding</a:t>
              </a:r>
              <a:endParaRPr lang="zh-TW" altLang="en-US" i="1" dirty="0">
                <a:highlight>
                  <a:srgbClr val="C0C0C0"/>
                </a:highlight>
              </a:endParaRPr>
            </a:p>
          </p:txBody>
        </p:sp>
      </p:grpSp>
      <p:sp>
        <p:nvSpPr>
          <p:cNvPr id="107" name="文字方塊 106"/>
          <p:cNvSpPr txBox="1"/>
          <p:nvPr/>
        </p:nvSpPr>
        <p:spPr>
          <a:xfrm>
            <a:off x="5150128" y="3370779"/>
            <a:ext cx="7092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FF00"/>
                </a:solidFill>
              </a:rPr>
              <a:t>XTAL</a:t>
            </a:r>
            <a:endParaRPr lang="zh-TW" altLang="en-US" sz="2000" b="1" dirty="0">
              <a:solidFill>
                <a:srgbClr val="FFFF00"/>
              </a:solidFill>
            </a:endParaRPr>
          </a:p>
        </p:txBody>
      </p:sp>
      <p:sp>
        <p:nvSpPr>
          <p:cNvPr id="108" name="文字方塊 107"/>
          <p:cNvSpPr txBox="1"/>
          <p:nvPr/>
        </p:nvSpPr>
        <p:spPr>
          <a:xfrm>
            <a:off x="663215" y="3340002"/>
            <a:ext cx="6946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FF00"/>
                </a:solidFill>
              </a:rPr>
              <a:t>SOC</a:t>
            </a:r>
            <a:endParaRPr lang="zh-TW" altLang="en-US" sz="2400" b="1" dirty="0">
              <a:solidFill>
                <a:srgbClr val="FFFF00"/>
              </a:solidFill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3087343" y="3850552"/>
            <a:ext cx="9055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RTC_XIN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716509" y="4724270"/>
            <a:ext cx="108775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RTC_XOUT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19" y="3083335"/>
            <a:ext cx="2444498" cy="32362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30" y="3064389"/>
            <a:ext cx="2435647" cy="3236212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– WIFI_ANT Layout Rule</a:t>
            </a:r>
          </a:p>
        </p:txBody>
      </p:sp>
      <p:graphicFrame>
        <p:nvGraphicFramePr>
          <p:cNvPr id="58" name="表格 57"/>
          <p:cNvGraphicFramePr>
            <a:graphicFrameLocks noGrp="1"/>
          </p:cNvGraphicFramePr>
          <p:nvPr/>
        </p:nvGraphicFramePr>
        <p:xfrm>
          <a:off x="304799" y="885274"/>
          <a:ext cx="9836624" cy="670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33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3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960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8345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Zo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5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WIFI_ANT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50ohm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 trace shielding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0.75/0.15/0.3 (W/D1/D2)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2" name="文字方塊 61"/>
          <p:cNvSpPr txBox="1"/>
          <p:nvPr/>
        </p:nvSpPr>
        <p:spPr>
          <a:xfrm>
            <a:off x="1198113" y="2714003"/>
            <a:ext cx="1747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WIFI_ANT@Top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3638616" y="2695939"/>
            <a:ext cx="29140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WIFI_ANT@GND/PWR plane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1466214" y="5369259"/>
            <a:ext cx="10267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WIFI_ANT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65" name="橢圓 64"/>
          <p:cNvSpPr/>
          <p:nvPr/>
        </p:nvSpPr>
        <p:spPr>
          <a:xfrm>
            <a:off x="4394687" y="3655970"/>
            <a:ext cx="962526" cy="2397549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3871319" y="3226118"/>
            <a:ext cx="19526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WIFI_ANT</a:t>
            </a:r>
            <a:r>
              <a:rPr lang="zh-TW" altLang="en-US" sz="1600" b="1" dirty="0">
                <a:solidFill>
                  <a:schemeClr val="bg1"/>
                </a:solidFill>
              </a:rPr>
              <a:t> 下方</a:t>
            </a:r>
            <a:r>
              <a:rPr lang="en-US" altLang="zh-TW" sz="1600" b="1" dirty="0">
                <a:solidFill>
                  <a:schemeClr val="bg1"/>
                </a:solidFill>
              </a:rPr>
              <a:t>plane</a:t>
            </a:r>
          </a:p>
          <a:p>
            <a:r>
              <a:rPr lang="zh-TW" altLang="en-US" sz="1600" b="1" dirty="0">
                <a:solidFill>
                  <a:schemeClr val="bg1"/>
                </a:solidFill>
              </a:rPr>
              <a:t>需挖空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8996587" y="4217379"/>
            <a:ext cx="7461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6L PCB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689549" y="4460345"/>
            <a:ext cx="5055424" cy="2404066"/>
            <a:chOff x="6689549" y="4507970"/>
            <a:chExt cx="5055424" cy="2404066"/>
          </a:xfrm>
        </p:grpSpPr>
        <p:sp>
          <p:nvSpPr>
            <p:cNvPr id="16" name="矩形 15"/>
            <p:cNvSpPr/>
            <p:nvPr/>
          </p:nvSpPr>
          <p:spPr>
            <a:xfrm>
              <a:off x="7108986" y="5440304"/>
              <a:ext cx="4593353" cy="39379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7110451" y="5835341"/>
              <a:ext cx="4593353" cy="51631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7110030" y="4999706"/>
              <a:ext cx="4590968" cy="43541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9078231" y="4839136"/>
              <a:ext cx="528048" cy="15462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122676" y="4839136"/>
              <a:ext cx="731746" cy="1546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2" name="矩形 21"/>
            <p:cNvSpPr/>
            <p:nvPr/>
          </p:nvSpPr>
          <p:spPr>
            <a:xfrm>
              <a:off x="7841460" y="4839136"/>
              <a:ext cx="731746" cy="1546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3" name="矩形 22"/>
            <p:cNvSpPr/>
            <p:nvPr/>
          </p:nvSpPr>
          <p:spPr>
            <a:xfrm>
              <a:off x="7113437" y="5289415"/>
              <a:ext cx="573807" cy="14765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32678" y="4991640"/>
              <a:ext cx="3962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pp</a:t>
              </a:r>
              <a:endParaRPr lang="zh-TW" altLang="en-US" sz="16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03992" y="5227685"/>
              <a:ext cx="6081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GND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8056596" y="4752119"/>
              <a:ext cx="3111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10334648" y="4749969"/>
              <a:ext cx="3111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9168712" y="4746973"/>
              <a:ext cx="4184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Sig</a:t>
              </a:r>
              <a:endParaRPr lang="zh-TW" altLang="en-US" sz="1600" dirty="0"/>
            </a:p>
          </p:txBody>
        </p:sp>
        <p:cxnSp>
          <p:nvCxnSpPr>
            <p:cNvPr id="29" name="直線接點 28"/>
            <p:cNvCxnSpPr/>
            <p:nvPr/>
          </p:nvCxnSpPr>
          <p:spPr>
            <a:xfrm flipV="1">
              <a:off x="9078231" y="4637939"/>
              <a:ext cx="0" cy="1893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9093464" y="4724585"/>
              <a:ext cx="50509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>
              <a:stCxn id="22" idx="3"/>
            </p:cNvCxnSpPr>
            <p:nvPr/>
          </p:nvCxnSpPr>
          <p:spPr>
            <a:xfrm flipV="1">
              <a:off x="8573207" y="4649794"/>
              <a:ext cx="1175" cy="26665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/>
            <p:nvPr/>
          </p:nvCxnSpPr>
          <p:spPr>
            <a:xfrm>
              <a:off x="8573140" y="4726035"/>
              <a:ext cx="50509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 flipH="1" flipV="1">
              <a:off x="10112680" y="4612836"/>
              <a:ext cx="2674" cy="3877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>
              <a:off x="9607590" y="4724585"/>
              <a:ext cx="50509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9194049" y="4507970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9694787" y="4507970"/>
              <a:ext cx="38544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D1</a:t>
              </a:r>
              <a:endParaRPr lang="zh-TW" altLang="en-US" sz="1400" b="1" dirty="0"/>
            </a:p>
          </p:txBody>
        </p:sp>
        <p:sp>
          <p:nvSpPr>
            <p:cNvPr id="37" name="文字方塊 36"/>
            <p:cNvSpPr txBox="1"/>
            <p:nvPr/>
          </p:nvSpPr>
          <p:spPr>
            <a:xfrm flipH="1">
              <a:off x="8671917" y="4507970"/>
              <a:ext cx="46431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D1</a:t>
              </a:r>
              <a:endParaRPr lang="zh-TW" altLang="en-US" sz="1400" b="1" dirty="0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6708689" y="4766308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L1</a:t>
              </a:r>
              <a:endParaRPr lang="zh-TW" altLang="en-US" sz="1600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6713019" y="5222328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L2</a:t>
              </a:r>
              <a:endParaRPr lang="zh-TW" altLang="en-US" sz="1600" dirty="0"/>
            </a:p>
          </p:txBody>
        </p:sp>
        <p:cxnSp>
          <p:nvCxnSpPr>
            <p:cNvPr id="40" name="直線接點 39"/>
            <p:cNvCxnSpPr/>
            <p:nvPr/>
          </p:nvCxnSpPr>
          <p:spPr>
            <a:xfrm flipV="1">
              <a:off x="9612282" y="4643544"/>
              <a:ext cx="0" cy="1893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/>
            <p:cNvSpPr txBox="1"/>
            <p:nvPr/>
          </p:nvSpPr>
          <p:spPr>
            <a:xfrm>
              <a:off x="7116655" y="5439896"/>
              <a:ext cx="6550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Core</a:t>
              </a:r>
              <a:endParaRPr lang="zh-TW" altLang="en-US" sz="16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7051914" y="6151196"/>
              <a:ext cx="56769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GND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6718809" y="5770371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L3</a:t>
              </a:r>
              <a:endParaRPr lang="zh-TW" altLang="en-US" sz="1600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19012" y="5288295"/>
              <a:ext cx="676216" cy="14043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1155551" y="5227685"/>
              <a:ext cx="56769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GND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7137559" y="5908630"/>
              <a:ext cx="6550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pp</a:t>
              </a:r>
              <a:endParaRPr lang="zh-TW" altLang="en-US" sz="16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6717345" y="6152443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L4</a:t>
              </a:r>
              <a:endParaRPr lang="zh-TW" altLang="en-US" sz="1600" dirty="0"/>
            </a:p>
          </p:txBody>
        </p:sp>
        <p:cxnSp>
          <p:nvCxnSpPr>
            <p:cNvPr id="48" name="直線接點 47"/>
            <p:cNvCxnSpPr/>
            <p:nvPr/>
          </p:nvCxnSpPr>
          <p:spPr>
            <a:xfrm flipV="1">
              <a:off x="9069196" y="5127760"/>
              <a:ext cx="0" cy="1893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9084429" y="5214406"/>
              <a:ext cx="50509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/>
            <p:nvPr/>
          </p:nvCxnSpPr>
          <p:spPr>
            <a:xfrm flipV="1">
              <a:off x="9603247" y="5133364"/>
              <a:ext cx="0" cy="1893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H="1" flipV="1">
              <a:off x="7678318" y="5118827"/>
              <a:ext cx="13435" cy="10856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 flipV="1">
              <a:off x="11026146" y="5081078"/>
              <a:ext cx="5625" cy="114197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字方塊 52"/>
            <p:cNvSpPr txBox="1"/>
            <p:nvPr/>
          </p:nvSpPr>
          <p:spPr>
            <a:xfrm>
              <a:off x="9901158" y="5000595"/>
              <a:ext cx="38544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D2</a:t>
              </a:r>
              <a:endParaRPr lang="zh-TW" altLang="en-US" sz="1400" b="1" dirty="0"/>
            </a:p>
          </p:txBody>
        </p:sp>
        <p:sp>
          <p:nvSpPr>
            <p:cNvPr id="54" name="文字方塊 53"/>
            <p:cNvSpPr txBox="1"/>
            <p:nvPr/>
          </p:nvSpPr>
          <p:spPr>
            <a:xfrm flipH="1">
              <a:off x="8462727" y="5007246"/>
              <a:ext cx="46431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D2</a:t>
              </a:r>
              <a:endParaRPr lang="zh-TW" altLang="en-US" sz="1400" b="1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7108986" y="6628022"/>
              <a:ext cx="4593353" cy="1491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7041493" y="6553479"/>
              <a:ext cx="56769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GND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6689549" y="6574851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L5</a:t>
              </a:r>
              <a:endParaRPr lang="zh-TW" altLang="en-US" sz="1600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7108986" y="6358370"/>
              <a:ext cx="4593353" cy="27038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7106411" y="6356096"/>
              <a:ext cx="6550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Core</a:t>
              </a:r>
              <a:endParaRPr lang="zh-TW" altLang="en-US" sz="1600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7117947" y="6212336"/>
              <a:ext cx="573807" cy="1476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7108502" y="6137215"/>
              <a:ext cx="6081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PWR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1029314" y="6211215"/>
              <a:ext cx="676216" cy="14043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11165853" y="6123772"/>
              <a:ext cx="5791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PWR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7113437" y="5832410"/>
              <a:ext cx="573807" cy="14765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75" name="矩形 74"/>
            <p:cNvSpPr/>
            <p:nvPr/>
          </p:nvSpPr>
          <p:spPr>
            <a:xfrm>
              <a:off x="11024804" y="5831290"/>
              <a:ext cx="676216" cy="14043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7115575" y="5770680"/>
              <a:ext cx="6081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GND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11172926" y="5770680"/>
              <a:ext cx="56769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GND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78" name="直線單箭頭接點 77"/>
            <p:cNvCxnSpPr/>
            <p:nvPr/>
          </p:nvCxnSpPr>
          <p:spPr>
            <a:xfrm>
              <a:off x="9598555" y="5214406"/>
              <a:ext cx="143661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/>
            <p:cNvCxnSpPr/>
            <p:nvPr/>
          </p:nvCxnSpPr>
          <p:spPr>
            <a:xfrm flipV="1">
              <a:off x="7674740" y="5208999"/>
              <a:ext cx="1401637" cy="540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圖片 79"/>
            <p:cNvPicPr>
              <a:picLocks noChangeAspect="1"/>
            </p:cNvPicPr>
            <p:nvPr/>
          </p:nvPicPr>
          <p:blipFill>
            <a:blip r:embed="rId4">
              <a:alphaModFix amt="21000"/>
            </a:blip>
            <a:stretch>
              <a:fillRect/>
            </a:stretch>
          </p:blipFill>
          <p:spPr>
            <a:xfrm>
              <a:off x="7678542" y="5284414"/>
              <a:ext cx="3356625" cy="1091370"/>
            </a:xfrm>
            <a:prstGeom prst="rect">
              <a:avLst/>
            </a:prstGeom>
          </p:spPr>
        </p:pic>
        <p:sp>
          <p:nvSpPr>
            <p:cNvPr id="81" name="矩形 80"/>
            <p:cNvSpPr/>
            <p:nvPr/>
          </p:nvSpPr>
          <p:spPr>
            <a:xfrm>
              <a:off x="10326544" y="4995550"/>
              <a:ext cx="399242" cy="1643119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7992379" y="5000754"/>
              <a:ext cx="399242" cy="1643119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6" name="文字方塊 85"/>
          <p:cNvSpPr txBox="1"/>
          <p:nvPr/>
        </p:nvSpPr>
        <p:spPr>
          <a:xfrm>
            <a:off x="9041896" y="1488152"/>
            <a:ext cx="7626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4L-PCB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207" y="1754096"/>
            <a:ext cx="4971167" cy="26373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841216" y="1817687"/>
            <a:ext cx="44856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TW" sz="4000" b="1" dirty="0">
                <a:solidFill>
                  <a:srgbClr val="92D050"/>
                </a:solidFill>
              </a:rPr>
              <a:t>模拟</a:t>
            </a:r>
            <a:r>
              <a:rPr lang="en-US" altLang="zh-TW" sz="4000" b="1" dirty="0">
                <a:solidFill>
                  <a:srgbClr val="92D050"/>
                </a:solidFill>
              </a:rPr>
              <a:t>/</a:t>
            </a:r>
            <a:r>
              <a:rPr lang="zh-TW" altLang="en-US" sz="4000" b="1" dirty="0">
                <a:solidFill>
                  <a:srgbClr val="92D050"/>
                </a:solidFill>
              </a:rPr>
              <a:t>数字电源绕线</a:t>
            </a:r>
          </a:p>
        </p:txBody>
      </p:sp>
      <p:sp>
        <p:nvSpPr>
          <p:cNvPr id="5" name="標題 4"/>
          <p:cNvSpPr txBox="1"/>
          <p:nvPr/>
        </p:nvSpPr>
        <p:spPr>
          <a:xfrm>
            <a:off x="2844756" y="3063240"/>
            <a:ext cx="6502488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QFN PKG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SG2002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4-layer/6-layer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PCB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4L/6L-PCB – VDDC – Rule 1</a:t>
            </a:r>
          </a:p>
        </p:txBody>
      </p:sp>
      <p:graphicFrame>
        <p:nvGraphicFramePr>
          <p:cNvPr id="4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620088"/>
              </p:ext>
            </p:extLst>
          </p:nvPr>
        </p:nvGraphicFramePr>
        <p:xfrm>
          <a:off x="528995" y="890704"/>
          <a:ext cx="11438810" cy="1676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71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98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0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SOC</a:t>
                      </a:r>
                      <a:r>
                        <a:rPr lang="zh-TW" altLang="en-US" sz="1800" i="0" dirty="0"/>
                        <a:t> </a:t>
                      </a:r>
                      <a:r>
                        <a:rPr lang="en-US" altLang="zh-TW" sz="1800" i="0" dirty="0"/>
                        <a:t>VIA count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 err="1"/>
                        <a:t>DeCap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VDDC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Top/Bottom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0402 0.1uF: C1/C2/C6/C8/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0402 1uF: C3/C4/C9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(3) 0402 4.7uF: C5/C7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/>
                        <a:t>VDDC VIA rule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     1) </a:t>
                      </a:r>
                      <a:r>
                        <a:rPr lang="zh-TW" altLang="en-US" sz="1600" i="0" dirty="0">
                          <a:solidFill>
                            <a:srgbClr val="FF0000"/>
                          </a:solidFill>
                        </a:rPr>
                        <a:t>每根</a:t>
                      </a:r>
                      <a:r>
                        <a:rPr lang="en-US" altLang="zh-TW" sz="1600" i="0" dirty="0">
                          <a:solidFill>
                            <a:srgbClr val="FF0000"/>
                          </a:solidFill>
                        </a:rPr>
                        <a:t>VDDC pin </a:t>
                      </a:r>
                      <a:r>
                        <a:rPr lang="zh-TW" altLang="en-US" sz="1600" i="0" dirty="0">
                          <a:solidFill>
                            <a:srgbClr val="FF0000"/>
                          </a:solidFill>
                        </a:rPr>
                        <a:t>需连接两颗</a:t>
                      </a:r>
                      <a:r>
                        <a:rPr lang="en-US" altLang="zh-TW" sz="1600" i="0" dirty="0">
                          <a:solidFill>
                            <a:srgbClr val="FF0000"/>
                          </a:solidFill>
                        </a:rPr>
                        <a:t>VIA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     2) </a:t>
                      </a:r>
                      <a:r>
                        <a:rPr lang="zh-TW" altLang="en-US" sz="1600" i="0" dirty="0"/>
                        <a:t>确认每颗</a:t>
                      </a:r>
                      <a:r>
                        <a:rPr lang="en-US" altLang="zh-TW" sz="1600" i="0" dirty="0"/>
                        <a:t>Cap</a:t>
                      </a:r>
                      <a:r>
                        <a:rPr lang="zh-TW" altLang="en-US" sz="1600" i="0" dirty="0"/>
                        <a:t>旁至少</a:t>
                      </a:r>
                      <a:r>
                        <a:rPr lang="en-US" altLang="zh-TW" sz="1600" i="0" dirty="0"/>
                        <a:t>1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VDDC </a:t>
                      </a:r>
                      <a:r>
                        <a:rPr lang="en-US" altLang="zh-TW" sz="1600" i="0" dirty="0" smtClean="0"/>
                        <a:t>VIA</a:t>
                      </a:r>
                      <a:endParaRPr lang="en-US" altLang="zh-TW" sz="1600" i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 VIA rule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 </a:t>
                      </a:r>
                      <a:r>
                        <a:rPr lang="zh-TW" altLang="en-US" sz="1600" i="0" dirty="0"/>
                        <a:t>确认每颗</a:t>
                      </a:r>
                      <a:r>
                        <a:rPr lang="en-US" altLang="zh-TW" sz="1600" i="0" dirty="0"/>
                        <a:t>Cap</a:t>
                      </a:r>
                      <a:r>
                        <a:rPr lang="zh-TW" altLang="en-US" sz="1600" i="0" dirty="0"/>
                        <a:t>旁至少</a:t>
                      </a:r>
                      <a:r>
                        <a:rPr lang="en-US" altLang="zh-TW" sz="1600" i="0" dirty="0"/>
                        <a:t>1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GND </a:t>
                      </a:r>
                      <a:r>
                        <a:rPr lang="en-US" altLang="zh-TW" sz="1600" i="0" dirty="0" smtClean="0"/>
                        <a:t>VIA</a:t>
                      </a:r>
                      <a:endParaRPr lang="en-US" altLang="zh-TW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3430165" y="2722074"/>
            <a:ext cx="1291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VDDC@Top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967096" y="2730845"/>
            <a:ext cx="1703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VDDC@Bottom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753700" y="3057525"/>
            <a:ext cx="9381025" cy="3728658"/>
            <a:chOff x="1753700" y="2957302"/>
            <a:chExt cx="9381025" cy="386698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3700" y="2957302"/>
              <a:ext cx="4494700" cy="3866981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3449215" y="4128340"/>
              <a:ext cx="779780" cy="54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SOC</a:t>
              </a:r>
              <a:endPara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6225" y="2985877"/>
              <a:ext cx="4418500" cy="3834231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7166244" y="5503222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C5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8995044" y="3283313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C7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7517745" y="5498821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C4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9166662" y="3838118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C8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9490512" y="4247693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C9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9623862" y="4752518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C1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9823887" y="5247818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C2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9833412" y="5533568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C3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7252137" y="4419143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C6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橢圓 2"/>
          <p:cNvSpPr/>
          <p:nvPr/>
        </p:nvSpPr>
        <p:spPr>
          <a:xfrm>
            <a:off x="4343400" y="2969230"/>
            <a:ext cx="388724" cy="859820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774552" y="3928706"/>
            <a:ext cx="1321447" cy="504504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4774552" y="4971325"/>
            <a:ext cx="1028702" cy="504504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1912341" y="5037133"/>
            <a:ext cx="1028702" cy="504504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1871359" y="4038601"/>
            <a:ext cx="1062684" cy="652578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178074" y="-12260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4L/6L-PCB – VDDC – Rule 2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546" y="3122921"/>
            <a:ext cx="4727094" cy="365911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42" y="3133721"/>
            <a:ext cx="4659113" cy="3659110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2303325" y="2698737"/>
            <a:ext cx="1291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70C0"/>
                </a:solidFill>
              </a:rPr>
              <a:t>VDDC@Top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344621" y="2526868"/>
            <a:ext cx="19126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4L-PCB: VDDC@L3</a:t>
            </a:r>
          </a:p>
          <a:p>
            <a:r>
              <a:rPr lang="en-US" altLang="zh-TW" b="1" dirty="0">
                <a:solidFill>
                  <a:srgbClr val="0070C0"/>
                </a:solidFill>
              </a:rPr>
              <a:t>6L-PCB: VDDC@L4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552921" y="3538253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083497" y="6038227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6096000" y="6375786"/>
            <a:ext cx="428625" cy="35438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5861881" y="5741942"/>
            <a:ext cx="1227015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PMIC</a:t>
            </a:r>
            <a:r>
              <a:rPr lang="zh-TW" altLang="en-US" dirty="0">
                <a:solidFill>
                  <a:schemeClr val="bg1"/>
                </a:solidFill>
              </a:rPr>
              <a:t>区域</a:t>
            </a:r>
          </a:p>
        </p:txBody>
      </p:sp>
      <p:cxnSp>
        <p:nvCxnSpPr>
          <p:cNvPr id="42" name="直線單箭頭接點 41"/>
          <p:cNvCxnSpPr/>
          <p:nvPr/>
        </p:nvCxnSpPr>
        <p:spPr>
          <a:xfrm>
            <a:off x="7110429" y="4447582"/>
            <a:ext cx="354266" cy="298724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8253067" y="5520101"/>
            <a:ext cx="354266" cy="298724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7641790" y="4984313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8701555" y="3731059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1127849" y="6410609"/>
            <a:ext cx="575181" cy="26647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4222750" y="3683817"/>
            <a:ext cx="330171" cy="14330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4222750" y="3411041"/>
            <a:ext cx="330171" cy="18393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4953000" y="3083383"/>
            <a:ext cx="159554" cy="26202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5093876" y="3389943"/>
            <a:ext cx="468723" cy="11847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5077226" y="3658911"/>
            <a:ext cx="330171" cy="14330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直線單箭頭接點 54"/>
          <p:cNvCxnSpPr/>
          <p:nvPr/>
        </p:nvCxnSpPr>
        <p:spPr>
          <a:xfrm>
            <a:off x="8527594" y="3392525"/>
            <a:ext cx="213920" cy="186915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9359800" y="4068619"/>
            <a:ext cx="263308" cy="203915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橢圓 58"/>
          <p:cNvSpPr/>
          <p:nvPr/>
        </p:nvSpPr>
        <p:spPr>
          <a:xfrm>
            <a:off x="10000211" y="3681704"/>
            <a:ext cx="315884" cy="14330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9923791" y="3411041"/>
            <a:ext cx="508682" cy="12721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9863770" y="3117452"/>
            <a:ext cx="159554" cy="26202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9136028" y="3427496"/>
            <a:ext cx="330171" cy="18393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9142565" y="3703167"/>
            <a:ext cx="330171" cy="14330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1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935993"/>
              </p:ext>
            </p:extLst>
          </p:nvPr>
        </p:nvGraphicFramePr>
        <p:xfrm>
          <a:off x="496912" y="788305"/>
          <a:ext cx="11478914" cy="1676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30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48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Layer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83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VDDC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VDDC main routing, </a:t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4L-PCB: DDR3_1.5V@L3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6L-PCB: DDR3_1.5V@L4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DDR3_1.5V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内层绕线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确认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处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颗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VIA, PMIC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处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颗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</a:t>
                      </a:r>
                      <a:r>
                        <a:rPr lang="en-US" altLang="zh-TW" sz="1600" b="1" dirty="0">
                          <a:solidFill>
                            <a:srgbClr val="0070C0"/>
                          </a:solidFill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rgbClr val="0070C0"/>
                          </a:solidFill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SOC</a:t>
                      </a:r>
                      <a:r>
                        <a:rPr kumimoji="0" lang="zh-TW" alt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区域扣除破孔有效宽度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: W1&gt;=4mm (SOC QFN</a:t>
                      </a:r>
                      <a:r>
                        <a:rPr lang="zh-TW" altLang="en-US" sz="1600" b="1" dirty="0">
                          <a:solidFill>
                            <a:srgbClr val="FF0000"/>
                          </a:solidFill>
                        </a:rPr>
                        <a:t>正下方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),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W2&gt;=1.5mm (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进入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区域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(3) PMIC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区域</a:t>
                      </a:r>
                      <a:r>
                        <a:rPr lang="zh-TW" altLang="en-US" sz="1600" dirty="0"/>
                        <a:t>扣除破孔有效宽度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W3&gt;=1.5mm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(4) Main route </a:t>
                      </a:r>
                      <a:r>
                        <a:rPr lang="zh-TW" altLang="en-US" sz="1600" dirty="0"/>
                        <a:t>扣除破孔有效宽度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W4&gt;=1.5mm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2" name="文字方塊 71"/>
          <p:cNvSpPr txBox="1"/>
          <p:nvPr/>
        </p:nvSpPr>
        <p:spPr>
          <a:xfrm>
            <a:off x="6056877" y="6088382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W3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73" name="直線單箭頭接點 72"/>
          <p:cNvCxnSpPr/>
          <p:nvPr/>
        </p:nvCxnSpPr>
        <p:spPr>
          <a:xfrm>
            <a:off x="5687383" y="6360350"/>
            <a:ext cx="354266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>
            <a:off x="6703301" y="6366569"/>
            <a:ext cx="461619" cy="0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8527321" y="3117452"/>
            <a:ext cx="2050625" cy="105991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5952725" y="5741942"/>
            <a:ext cx="1125196" cy="106516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9557899" y="3886057"/>
            <a:ext cx="1025817" cy="64516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SOC</a:t>
            </a:r>
            <a:r>
              <a:rPr lang="zh-TW" altLang="en-US" b="1" dirty="0">
                <a:solidFill>
                  <a:srgbClr val="FFFF00"/>
                </a:solidFill>
              </a:rPr>
              <a:t>区域</a:t>
            </a:r>
          </a:p>
        </p:txBody>
      </p:sp>
      <p:cxnSp>
        <p:nvCxnSpPr>
          <p:cNvPr id="77" name="直線單箭頭接點 76"/>
          <p:cNvCxnSpPr/>
          <p:nvPr/>
        </p:nvCxnSpPr>
        <p:spPr>
          <a:xfrm>
            <a:off x="9623108" y="3157570"/>
            <a:ext cx="0" cy="700162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9581110" y="3440528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3994484" y="3931710"/>
            <a:ext cx="1633535" cy="36830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en-US" altLang="zh-TW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SOC</a:t>
            </a:r>
            <a:r>
              <a:rPr kumimoji="0" lang="zh-TW" altLang="en-US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处</a:t>
            </a:r>
            <a:r>
              <a:rPr kumimoji="0" lang="en-US" altLang="zh-TW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10</a:t>
            </a:r>
            <a:r>
              <a:rPr kumimoji="0" lang="zh-TW" altLang="en-US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颗</a:t>
            </a:r>
            <a:r>
              <a:rPr kumimoji="0" lang="en-US" altLang="zh-TW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VIA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1802209" y="6307748"/>
            <a:ext cx="1662886" cy="36830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b="1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PMIC</a:t>
            </a:r>
            <a:r>
              <a:rPr kumimoji="0" lang="zh-TW" altLang="en-US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处</a:t>
            </a:r>
            <a:r>
              <a:rPr lang="en-US" altLang="zh-TW" b="1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6</a:t>
            </a:r>
            <a:r>
              <a:rPr kumimoji="0" lang="zh-TW" altLang="en-US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颗</a:t>
            </a:r>
            <a:r>
              <a:rPr kumimoji="0" lang="en-US" altLang="zh-TW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VIA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634" y="2934419"/>
            <a:ext cx="3907292" cy="309639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63" y="2540160"/>
            <a:ext cx="4659113" cy="4003515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97034"/>
            <a:ext cx="118205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4L/6L-PCB – VDDC – Rule 3</a:t>
            </a:r>
          </a:p>
        </p:txBody>
      </p:sp>
      <p:graphicFrame>
        <p:nvGraphicFramePr>
          <p:cNvPr id="31" name="表格 2"/>
          <p:cNvGraphicFramePr>
            <a:graphicFrameLocks noGrp="1"/>
          </p:cNvGraphicFramePr>
          <p:nvPr/>
        </p:nvGraphicFramePr>
        <p:xfrm>
          <a:off x="979484" y="1043142"/>
          <a:ext cx="7660796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95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5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PMIC </a:t>
                      </a:r>
                      <a:r>
                        <a:rPr lang="zh-TW" altLang="en-US" sz="1800" i="0" dirty="0"/>
                        <a:t>分支点</a:t>
                      </a:r>
                      <a:r>
                        <a:rPr lang="en-US" altLang="zh-TW" sz="1800" i="0" dirty="0"/>
                        <a:t> VIA </a:t>
                      </a:r>
                      <a:r>
                        <a:rPr lang="zh-TW" altLang="en-US" sz="1800" i="0" dirty="0"/>
                        <a:t>数量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111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VDDC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VDDC: VIA </a:t>
                      </a:r>
                      <a:r>
                        <a:rPr lang="zh-TW" altLang="en-US" sz="1600" i="0" dirty="0"/>
                        <a:t>数量</a:t>
                      </a:r>
                      <a:r>
                        <a:rPr lang="en-US" altLang="zh-TW" sz="1600" i="0" dirty="0"/>
                        <a:t>&gt;=6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GND: VIA </a:t>
                      </a:r>
                      <a:r>
                        <a:rPr lang="zh-TW" altLang="en-US" sz="1600" i="0" dirty="0"/>
                        <a:t>数量</a:t>
                      </a:r>
                      <a:r>
                        <a:rPr lang="en-US" altLang="zh-TW" sz="1600" i="0" dirty="0"/>
                        <a:t>&gt;=5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文字方塊 32"/>
          <p:cNvSpPr txBox="1"/>
          <p:nvPr/>
        </p:nvSpPr>
        <p:spPr>
          <a:xfrm>
            <a:off x="1839778" y="5576313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7191834" y="3905776"/>
            <a:ext cx="1133474" cy="9906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8508820" y="3659152"/>
            <a:ext cx="1632805" cy="1694583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6668721" y="2934419"/>
            <a:ext cx="3925205" cy="3080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662462" y="5966990"/>
            <a:ext cx="1047450" cy="55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V="1">
            <a:off x="2709912" y="4740484"/>
            <a:ext cx="3958809" cy="129032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7758571" y="2565087"/>
            <a:ext cx="19056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tx1"/>
                </a:solidFill>
              </a:rPr>
              <a:t>PMIC routing area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438822" y="3185967"/>
            <a:ext cx="2385001" cy="3683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800" b="1" i="0" dirty="0">
                <a:solidFill>
                  <a:schemeClr val="bg1"/>
                </a:solidFill>
              </a:rPr>
              <a:t>PMIC </a:t>
            </a:r>
            <a:r>
              <a:rPr lang="zh-TW" altLang="en-US" sz="1800" b="1" i="0" dirty="0">
                <a:solidFill>
                  <a:schemeClr val="bg1"/>
                </a:solidFill>
              </a:rPr>
              <a:t>分支点</a:t>
            </a:r>
            <a:r>
              <a:rPr lang="en-US" altLang="zh-TW" sz="1800" b="1" i="0" dirty="0">
                <a:solidFill>
                  <a:schemeClr val="bg1"/>
                </a:solidFill>
              </a:rPr>
              <a:t> VIA </a:t>
            </a:r>
            <a:r>
              <a:rPr lang="zh-TW" altLang="en-US" sz="1800" b="1" i="0" dirty="0">
                <a:solidFill>
                  <a:schemeClr val="bg1"/>
                </a:solidFill>
              </a:rPr>
              <a:t>数量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7278104" y="4942542"/>
            <a:ext cx="1165746" cy="64516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VDDC: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</a:t>
            </a:r>
            <a:r>
              <a:rPr lang="zh-TW" altLang="en-US" i="0" dirty="0">
                <a:solidFill>
                  <a:schemeClr val="bg1"/>
                </a:solidFill>
              </a:rPr>
              <a:t>数量</a:t>
            </a:r>
            <a:r>
              <a:rPr lang="en-US" altLang="zh-TW" i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8704361" y="5353735"/>
            <a:ext cx="1165746" cy="64516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GND: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</a:t>
            </a:r>
            <a:r>
              <a:rPr lang="zh-TW" altLang="en-US" i="0" dirty="0">
                <a:solidFill>
                  <a:schemeClr val="bg1"/>
                </a:solidFill>
              </a:rPr>
              <a:t>数量</a:t>
            </a:r>
            <a:r>
              <a:rPr lang="en-US" altLang="zh-TW" i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3237996" y="2159013"/>
            <a:ext cx="1291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70C0"/>
                </a:solidFill>
              </a:rPr>
              <a:t>VDDC@Top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800" y="113338"/>
            <a:ext cx="10972800" cy="719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+mn-lt"/>
              </a:rPr>
              <a:t>Checklist – </a:t>
            </a:r>
            <a:r>
              <a:rPr lang="en-US" altLang="zh-TW" sz="3600" b="1" dirty="0" err="1">
                <a:latin typeface="+mn-lt"/>
              </a:rPr>
              <a:t>Stackup</a:t>
            </a:r>
            <a:r>
              <a:rPr lang="en-US" altLang="zh-TW" sz="3600" b="1" dirty="0">
                <a:latin typeface="+mn-lt"/>
              </a:rPr>
              <a:t> – 4L-PCB/6L-PCB</a:t>
            </a:r>
          </a:p>
          <a:p>
            <a:endParaRPr lang="zh-TW" altLang="en-US" sz="3600" b="1" dirty="0">
              <a:latin typeface="+mn-lt"/>
            </a:endParaRPr>
          </a:p>
        </p:txBody>
      </p:sp>
      <p:graphicFrame>
        <p:nvGraphicFramePr>
          <p:cNvPr id="4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304800"/>
              </p:ext>
            </p:extLst>
          </p:nvPr>
        </p:nvGraphicFramePr>
        <p:xfrm>
          <a:off x="400050" y="892172"/>
          <a:ext cx="11616181" cy="2743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4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28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8072">
                <a:tc>
                  <a:txBody>
                    <a:bodyPr/>
                    <a:lstStyle/>
                    <a:p>
                      <a:r>
                        <a:rPr lang="en-US" altLang="zh-TW" dirty="0"/>
                        <a:t>No.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Rule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Requirement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Check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4L-PCB</a:t>
                      </a:r>
                    </a:p>
                    <a:p>
                      <a:r>
                        <a:rPr lang="zh-TW" altLang="en-US" sz="1600" dirty="0"/>
                        <a:t>叠构要求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介电层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铜 厚度限制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1. </a:t>
                      </a:r>
                      <a:r>
                        <a:rPr lang="zh-TW" altLang="en-US" sz="1600" dirty="0"/>
                        <a:t>确认介电层厚度 </a:t>
                      </a:r>
                      <a:r>
                        <a:rPr lang="en-US" altLang="zh-TW" sz="1600" dirty="0"/>
                        <a:t>– pp/core 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(1) pp&lt;=5mils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(Cu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</a:rPr>
                        <a:t>与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pp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</a:rPr>
                        <a:t> 压合后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, pp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</a:rPr>
                        <a:t>不含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Cu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</a:rPr>
                        <a:t>的厚度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br>
                        <a:rPr lang="en-US" altLang="zh-TW" sz="1600" dirty="0">
                          <a:solidFill>
                            <a:srgbClr val="FF0000"/>
                          </a:solidFill>
                        </a:rPr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L2/L3 Core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厚度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&gt;=</a:t>
                      </a:r>
                      <a:r>
                        <a:rPr kumimoji="0" lang="en-US" altLang="zh-TW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25mils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每层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厚度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1oz.</a:t>
                      </a:r>
                      <a:endParaRPr kumimoji="0" lang="zh-TW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6L-PCB</a:t>
                      </a:r>
                    </a:p>
                    <a:p>
                      <a:r>
                        <a:rPr lang="zh-TW" altLang="en-US" sz="1600" dirty="0"/>
                        <a:t>叠构要求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介电层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铜 厚度限制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1. </a:t>
                      </a:r>
                      <a:r>
                        <a:rPr lang="zh-TW" altLang="en-US" sz="1600" dirty="0"/>
                        <a:t>确认介电层厚度 </a:t>
                      </a:r>
                      <a:r>
                        <a:rPr lang="en-US" altLang="zh-TW" sz="1600" dirty="0"/>
                        <a:t>– pp/core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(1) L1/L2, L3/L4, L5/L6: pp&lt;=5mils</a:t>
                      </a:r>
                      <a:b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</a:rPr>
                        <a:t>(Cu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</a:rPr>
                        <a:t>与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pp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</a:rPr>
                        <a:t> 压合后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, pp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</a:rPr>
                        <a:t>不含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Cu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</a:rPr>
                        <a:t>的厚度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br>
                        <a:rPr lang="en-US" altLang="zh-TW" sz="1600" dirty="0">
                          <a:solidFill>
                            <a:srgbClr val="FF0000"/>
                          </a:solidFill>
                        </a:rPr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kumimoji="0" lang="en-US" altLang="zh-TW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 core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厚度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&gt;11mils</a:t>
                      </a:r>
                      <a:b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每层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厚度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1oz.</a:t>
                      </a:r>
                      <a:endParaRPr kumimoji="0" lang="zh-TW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33" y="3006359"/>
            <a:ext cx="3550734" cy="339100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58" y="3006360"/>
            <a:ext cx="4266309" cy="3378150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9408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4L/6L-PCB – Analog IO Power – Rule 1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87354"/>
              </p:ext>
            </p:extLst>
          </p:nvPr>
        </p:nvGraphicFramePr>
        <p:xfrm>
          <a:off x="370013" y="953575"/>
          <a:ext cx="11210908" cy="1524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95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75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46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VDD18A_AUD/VDD_18A_MIPI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VDD18A_USB_PLL_ETH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VDD33A_EPH_USB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VDDIO_RTC 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VDDIO_SD0_A/VDDIO_SD1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4L-PCB: Top/Bottom/L3</a:t>
                      </a:r>
                      <a:endParaRPr lang="zh-TW" altLang="en-US" sz="1600" i="0" dirty="0"/>
                    </a:p>
                    <a:p>
                      <a:r>
                        <a:rPr lang="en-US" altLang="zh-TW" sz="1600" i="0" dirty="0"/>
                        <a:t>6L-PCB: Top/Bottom/L4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@Top: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 out (fan-out):</a:t>
                      </a:r>
                      <a:r>
                        <a:rPr lang="zh-TW" altLang="en-US" sz="1600" i="0" dirty="0"/>
                        <a:t>线宽 </a:t>
                      </a:r>
                      <a:r>
                        <a:rPr lang="en-US" altLang="zh-TW" sz="1600" i="0" dirty="0"/>
                        <a:t>W1&gt;=0.25mm 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       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Main route</a:t>
                      </a: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zh-TW" altLang="en-US" sz="1600" i="0" dirty="0"/>
                        <a:t>线宽 </a:t>
                      </a:r>
                      <a:r>
                        <a:rPr lang="en-US" altLang="zh-TW" sz="1600" i="0" dirty="0"/>
                        <a:t>W2&gt;=0.5mm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kumimoji="0" lang="zh-TW" altLang="en-US" sz="160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内层</a:t>
                      </a:r>
                      <a:r>
                        <a:rPr kumimoji="0" lang="en-US" altLang="zh-TW" sz="160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zh-TW" altLang="en-US" sz="160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所有</a:t>
                      </a:r>
                      <a:r>
                        <a:rPr lang="zh-TW" altLang="en-US" sz="1600" i="0" dirty="0"/>
                        <a:t>线宽 </a:t>
                      </a:r>
                      <a:r>
                        <a:rPr lang="en-US" altLang="zh-TW" sz="1600" i="0" dirty="0"/>
                        <a:t>W3&gt;=0.5mm </a:t>
                      </a:r>
                      <a:endParaRPr kumimoji="0" lang="en-US" altLang="zh-TW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@Bottom: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所有</a:t>
                      </a:r>
                      <a:r>
                        <a:rPr lang="zh-TW" altLang="en-US" sz="1600" i="0" dirty="0"/>
                        <a:t>线宽 </a:t>
                      </a:r>
                      <a:r>
                        <a:rPr lang="en-US" altLang="zh-TW" sz="1600" i="0" dirty="0"/>
                        <a:t>W4&gt;=0.5mm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867419" y="2617757"/>
            <a:ext cx="243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Analog IO </a:t>
            </a:r>
            <a:r>
              <a:rPr lang="en-US" altLang="zh-TW" b="1" dirty="0" err="1">
                <a:solidFill>
                  <a:schemeClr val="accent5"/>
                </a:solidFill>
              </a:rPr>
              <a:t>power@Top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562459" y="2637028"/>
            <a:ext cx="27770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Analog IO </a:t>
            </a:r>
            <a:r>
              <a:rPr lang="en-US" altLang="zh-TW" b="1" dirty="0" err="1">
                <a:solidFill>
                  <a:schemeClr val="accent5"/>
                </a:solidFill>
              </a:rPr>
              <a:t>power@Bottom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451040" y="2624174"/>
            <a:ext cx="269409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5"/>
                </a:solidFill>
              </a:rPr>
              <a:t>Analog IO power@</a:t>
            </a:r>
            <a:r>
              <a:rPr lang="zh-TW" altLang="en-US" b="1" dirty="0">
                <a:solidFill>
                  <a:schemeClr val="accent5"/>
                </a:solidFill>
              </a:rPr>
              <a:t>内层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617721" y="3430237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957697" y="4119617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0" name="直線接點 29"/>
          <p:cNvCxnSpPr/>
          <p:nvPr/>
        </p:nvCxnSpPr>
        <p:spPr>
          <a:xfrm>
            <a:off x="5306271" y="4277072"/>
            <a:ext cx="0" cy="263433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5306271" y="4594861"/>
            <a:ext cx="0" cy="283586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5106042" y="4873991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W1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44" name="直線接點 43"/>
          <p:cNvCxnSpPr/>
          <p:nvPr/>
        </p:nvCxnSpPr>
        <p:spPr>
          <a:xfrm>
            <a:off x="10922330" y="4162441"/>
            <a:ext cx="244145" cy="246347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flipH="1" flipV="1">
            <a:off x="10624296" y="3858480"/>
            <a:ext cx="245322" cy="270587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11043842" y="3993774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W4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112" y="3006359"/>
            <a:ext cx="3753130" cy="3391004"/>
          </a:xfrm>
          <a:prstGeom prst="rect">
            <a:avLst/>
          </a:prstGeom>
        </p:spPr>
      </p:pic>
      <p:cxnSp>
        <p:nvCxnSpPr>
          <p:cNvPr id="38" name="直線接點 37"/>
          <p:cNvCxnSpPr/>
          <p:nvPr/>
        </p:nvCxnSpPr>
        <p:spPr>
          <a:xfrm>
            <a:off x="939971" y="4961530"/>
            <a:ext cx="8380" cy="438953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 flipV="1">
            <a:off x="939971" y="4445729"/>
            <a:ext cx="0" cy="394215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459424" y="5050421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W2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H="1">
            <a:off x="5511800" y="5243323"/>
            <a:ext cx="286287" cy="0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V="1">
            <a:off x="5893319" y="5243323"/>
            <a:ext cx="278880" cy="1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5817950" y="4802384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W3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1429821" y="4761298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W1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59" name="直線接點 58"/>
          <p:cNvCxnSpPr/>
          <p:nvPr/>
        </p:nvCxnSpPr>
        <p:spPr>
          <a:xfrm>
            <a:off x="1352254" y="4950304"/>
            <a:ext cx="8380" cy="438953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 flipV="1">
            <a:off x="1352254" y="4521128"/>
            <a:ext cx="0" cy="394215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02" y="2988425"/>
            <a:ext cx="4708539" cy="3506783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228599" y="0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4L/6L-PCB – Analog IO Power – Rule 2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665323"/>
              </p:ext>
            </p:extLst>
          </p:nvPr>
        </p:nvGraphicFramePr>
        <p:xfrm>
          <a:off x="481163" y="870801"/>
          <a:ext cx="11082187" cy="1524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471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75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8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VDD18A_AUD/VDD_18A_MIPI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VDD18A_USB_PLL_ETH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VDD33A_EPH_USB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VDDIO_RTC 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VDDIO_SD0_A/VDDIO_SD1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Top/Bottom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Analog IO power VIA rule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i="0" dirty="0"/>
                        <a:t>     确认每颗</a:t>
                      </a:r>
                      <a:r>
                        <a:rPr lang="en-US" altLang="zh-TW" sz="1600" i="0" dirty="0"/>
                        <a:t>Cap</a:t>
                      </a:r>
                      <a:r>
                        <a:rPr lang="zh-TW" altLang="en-US" sz="1600" i="0" dirty="0"/>
                        <a:t>旁至少</a:t>
                      </a:r>
                      <a:r>
                        <a:rPr lang="en-US" altLang="zh-TW" sz="1600" i="0" dirty="0"/>
                        <a:t>1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analog IO power </a:t>
                      </a:r>
                      <a:r>
                        <a:rPr lang="en-US" altLang="zh-TW" sz="1600" i="0" dirty="0" smtClean="0"/>
                        <a:t>VIA</a:t>
                      </a:r>
                      <a:endParaRPr lang="en-US" altLang="zh-TW" sz="1600" i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 VIA rule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</a:t>
                      </a:r>
                      <a:r>
                        <a:rPr lang="zh-TW" altLang="en-US" sz="1600" i="0" dirty="0"/>
                        <a:t>确认每颗</a:t>
                      </a:r>
                      <a:r>
                        <a:rPr lang="en-US" altLang="zh-TW" sz="1600" i="0" dirty="0"/>
                        <a:t>Cap</a:t>
                      </a:r>
                      <a:r>
                        <a:rPr lang="zh-TW" altLang="en-US" sz="1600" i="0" dirty="0"/>
                        <a:t>旁至少</a:t>
                      </a:r>
                      <a:r>
                        <a:rPr lang="en-US" altLang="zh-TW" sz="1600" i="0" dirty="0"/>
                        <a:t>1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GND </a:t>
                      </a:r>
                      <a:r>
                        <a:rPr lang="en-US" altLang="zh-TW" sz="1600" i="0" dirty="0" smtClean="0"/>
                        <a:t>VIA</a:t>
                      </a:r>
                      <a:endParaRPr lang="en-US" altLang="zh-TW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359052" y="2619094"/>
            <a:ext cx="243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Analog IO </a:t>
            </a:r>
            <a:r>
              <a:rPr lang="en-US" altLang="zh-TW" b="1" dirty="0" err="1">
                <a:solidFill>
                  <a:schemeClr val="accent5"/>
                </a:solidFill>
              </a:rPr>
              <a:t>power@Top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273203" y="2576777"/>
            <a:ext cx="29846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Analog IO </a:t>
            </a:r>
            <a:r>
              <a:rPr lang="en-US" altLang="zh-TW" b="1" dirty="0" err="1">
                <a:solidFill>
                  <a:schemeClr val="accent5"/>
                </a:solidFill>
              </a:rPr>
              <a:t>power@Bottom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259261" y="4111561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750" y="2931276"/>
            <a:ext cx="4369957" cy="3563933"/>
          </a:xfrm>
          <a:prstGeom prst="rect">
            <a:avLst/>
          </a:prstGeom>
        </p:spPr>
      </p:pic>
      <p:sp>
        <p:nvSpPr>
          <p:cNvPr id="16" name="橢圓 15"/>
          <p:cNvSpPr/>
          <p:nvPr/>
        </p:nvSpPr>
        <p:spPr>
          <a:xfrm>
            <a:off x="1548106" y="4798966"/>
            <a:ext cx="877621" cy="36933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1986917" y="4244969"/>
            <a:ext cx="505320" cy="36933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3038240" y="3168835"/>
            <a:ext cx="575391" cy="36933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4495800" y="3443484"/>
            <a:ext cx="670973" cy="80148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030498" y="4549920"/>
            <a:ext cx="575391" cy="36933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3675501" y="5988195"/>
            <a:ext cx="575391" cy="36933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6944108" y="4804951"/>
            <a:ext cx="666367" cy="24904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7273203" y="4343909"/>
            <a:ext cx="371092" cy="25781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7989786" y="3580194"/>
            <a:ext cx="371092" cy="25781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8937887" y="3790011"/>
            <a:ext cx="371092" cy="25781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9415835" y="4601725"/>
            <a:ext cx="371092" cy="25781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8399206" y="5677866"/>
            <a:ext cx="371092" cy="25781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841216" y="1817687"/>
            <a:ext cx="44856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92D050"/>
                </a:solidFill>
              </a:rPr>
              <a:t>模拟</a:t>
            </a:r>
            <a:r>
              <a:rPr lang="en-US" altLang="zh-TW" sz="4000" b="1" dirty="0">
                <a:solidFill>
                  <a:srgbClr val="92D050"/>
                </a:solidFill>
              </a:rPr>
              <a:t>/</a:t>
            </a:r>
            <a:r>
              <a:rPr lang="zh-TW" altLang="en-US" sz="4000" b="1" dirty="0">
                <a:solidFill>
                  <a:srgbClr val="92D050"/>
                </a:solidFill>
              </a:rPr>
              <a:t>数字电源绕线</a:t>
            </a:r>
          </a:p>
        </p:txBody>
      </p:sp>
      <p:sp>
        <p:nvSpPr>
          <p:cNvPr id="5" name="標題 4"/>
          <p:cNvSpPr txBox="1"/>
          <p:nvPr/>
        </p:nvSpPr>
        <p:spPr>
          <a:xfrm>
            <a:off x="2844756" y="3063240"/>
            <a:ext cx="6502488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BGA PKG: </a:t>
            </a:r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SG2000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4-layer/6-layer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PCB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909511"/>
            <a:ext cx="5149228" cy="3835150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– VDDC – Rule 1</a:t>
            </a:r>
          </a:p>
        </p:txBody>
      </p:sp>
      <p:graphicFrame>
        <p:nvGraphicFramePr>
          <p:cNvPr id="4" name="表格 2"/>
          <p:cNvGraphicFramePr>
            <a:graphicFrameLocks noGrp="1"/>
          </p:cNvGraphicFramePr>
          <p:nvPr/>
        </p:nvGraphicFramePr>
        <p:xfrm>
          <a:off x="471638" y="898009"/>
          <a:ext cx="11438810" cy="1432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5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0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59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0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SOC</a:t>
                      </a:r>
                      <a:r>
                        <a:rPr lang="zh-TW" altLang="en-US" sz="1800" i="0" dirty="0"/>
                        <a:t> </a:t>
                      </a:r>
                      <a:r>
                        <a:rPr lang="en-US" altLang="zh-TW" sz="1800" i="0" dirty="0"/>
                        <a:t>VIA count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 err="1"/>
                        <a:t>DeCap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VDDC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Top/Bottom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0402 0.1uF: C1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0402 1uF: C3/C4/C5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(3) 0402 4.7uF: C2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/>
                        <a:t>VDDC VIA rule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     </a:t>
                      </a:r>
                      <a:r>
                        <a:rPr lang="zh-TW" altLang="en-US" sz="1600" i="0" dirty="0"/>
                        <a:t>确认</a:t>
                      </a:r>
                      <a:r>
                        <a:rPr lang="en-US" altLang="zh-TW" sz="1600" i="0" dirty="0"/>
                        <a:t>VDDC via</a:t>
                      </a:r>
                      <a:r>
                        <a:rPr lang="zh-TW" altLang="en-US" sz="1600" i="0" dirty="0"/>
                        <a:t>紧连</a:t>
                      </a:r>
                      <a:r>
                        <a:rPr lang="en-US" altLang="zh-TW" sz="1600" i="0" dirty="0"/>
                        <a:t>CAP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 VIA rule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 </a:t>
                      </a:r>
                      <a:r>
                        <a:rPr lang="zh-TW" altLang="en-US" sz="1600" i="0" dirty="0"/>
                        <a:t>确认</a:t>
                      </a:r>
                      <a:r>
                        <a:rPr lang="en-US" altLang="zh-TW" sz="1600" i="0" dirty="0"/>
                        <a:t>GND via</a:t>
                      </a:r>
                      <a:r>
                        <a:rPr lang="zh-TW" altLang="en-US" sz="1600" i="0" dirty="0"/>
                        <a:t>紧连</a:t>
                      </a:r>
                      <a:r>
                        <a:rPr lang="en-US" altLang="zh-TW" sz="1600" i="0" dirty="0"/>
                        <a:t>CAP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889612" y="3975260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03586" y="2562727"/>
            <a:ext cx="1291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VDDC@Top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943560" y="2506025"/>
            <a:ext cx="1703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VDDC@Bottom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6096000" y="2905903"/>
            <a:ext cx="5140038" cy="3825552"/>
            <a:chOff x="6096000" y="2905903"/>
            <a:chExt cx="5140038" cy="3825552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905903"/>
              <a:ext cx="5140038" cy="3825552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7239000" y="3629025"/>
              <a:ext cx="381000" cy="866775"/>
            </a:xfrm>
            <a:prstGeom prst="rect">
              <a:avLst/>
            </a:prstGeom>
            <a:solidFill>
              <a:srgbClr val="FF99FF">
                <a:alpha val="60000"/>
              </a:srgbClr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153400" y="3667125"/>
              <a:ext cx="381000" cy="866775"/>
            </a:xfrm>
            <a:prstGeom prst="rect">
              <a:avLst/>
            </a:prstGeom>
            <a:solidFill>
              <a:srgbClr val="FF99FF">
                <a:alpha val="60000"/>
              </a:srgbClr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29" name="矩形 28"/>
            <p:cNvSpPr/>
            <p:nvPr/>
          </p:nvSpPr>
          <p:spPr>
            <a:xfrm>
              <a:off x="8772525" y="3638550"/>
              <a:ext cx="381000" cy="866775"/>
            </a:xfrm>
            <a:prstGeom prst="rect">
              <a:avLst/>
            </a:prstGeom>
            <a:solidFill>
              <a:srgbClr val="FF99FF">
                <a:alpha val="60000"/>
              </a:srgbClr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30" name="矩形 29"/>
            <p:cNvSpPr/>
            <p:nvPr/>
          </p:nvSpPr>
          <p:spPr>
            <a:xfrm>
              <a:off x="9258300" y="3257550"/>
              <a:ext cx="381000" cy="866775"/>
            </a:xfrm>
            <a:prstGeom prst="rect">
              <a:avLst/>
            </a:prstGeom>
            <a:solidFill>
              <a:srgbClr val="FF99FF">
                <a:alpha val="60000"/>
              </a:srgbClr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31" name="矩形 30"/>
            <p:cNvSpPr/>
            <p:nvPr/>
          </p:nvSpPr>
          <p:spPr>
            <a:xfrm>
              <a:off x="9744075" y="3676650"/>
              <a:ext cx="381000" cy="866775"/>
            </a:xfrm>
            <a:prstGeom prst="rect">
              <a:avLst/>
            </a:prstGeom>
            <a:solidFill>
              <a:srgbClr val="FF99FF">
                <a:alpha val="60000"/>
              </a:srgbClr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201401" y="4093130"/>
              <a:ext cx="446405" cy="3987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2000" b="1" dirty="0"/>
                <a:t>C1</a:t>
              </a:r>
              <a:endParaRPr lang="zh-TW" altLang="en-US" sz="2000" b="1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8125326" y="4083605"/>
              <a:ext cx="446405" cy="3987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2000" b="1" dirty="0"/>
                <a:t>C2</a:t>
              </a:r>
              <a:endParaRPr lang="zh-TW" altLang="en-US" sz="20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8755149" y="4083605"/>
              <a:ext cx="446405" cy="3987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2000" b="1" dirty="0"/>
                <a:t>C3</a:t>
              </a:r>
              <a:endParaRPr lang="zh-TW" altLang="en-US" sz="2000" b="1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9222953" y="3735020"/>
              <a:ext cx="446405" cy="3987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2000" b="1" dirty="0"/>
                <a:t>C4</a:t>
              </a:r>
              <a:endParaRPr lang="zh-TW" altLang="en-US" sz="2000" b="1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9708728" y="4062412"/>
              <a:ext cx="446405" cy="3987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2000" b="1" dirty="0"/>
                <a:t>C5</a:t>
              </a:r>
              <a:endParaRPr lang="zh-TW" altLang="en-US" sz="2000" b="1" dirty="0"/>
            </a:p>
          </p:txBody>
        </p:sp>
        <p:sp>
          <p:nvSpPr>
            <p:cNvPr id="3" name="矩形 2"/>
            <p:cNvSpPr/>
            <p:nvPr/>
          </p:nvSpPr>
          <p:spPr>
            <a:xfrm rot="2137849">
              <a:off x="7554075" y="4806677"/>
              <a:ext cx="215915" cy="9357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81983" y="26667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– VDDC – Rule 2</a:t>
            </a:r>
          </a:p>
        </p:txBody>
      </p:sp>
      <p:graphicFrame>
        <p:nvGraphicFramePr>
          <p:cNvPr id="50" name="表格 2"/>
          <p:cNvGraphicFramePr>
            <a:graphicFrameLocks noGrp="1"/>
          </p:cNvGraphicFramePr>
          <p:nvPr/>
        </p:nvGraphicFramePr>
        <p:xfrm>
          <a:off x="279617" y="767296"/>
          <a:ext cx="11731407" cy="1676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90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6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34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Layer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83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VDDC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VDDC main routing, </a:t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4L-PCB: DDR3_1.5V@L3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6L-PCB: DDR3_1.5V@L4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DDR3_1.5V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内层绕线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确认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处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颗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VIA, PMIC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处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颗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</a:t>
                      </a:r>
                      <a:r>
                        <a:rPr lang="en-US" altLang="zh-TW" sz="1600" b="1" dirty="0">
                          <a:solidFill>
                            <a:srgbClr val="0070C0"/>
                          </a:solidFill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rgbClr val="0070C0"/>
                          </a:solidFill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SOC</a:t>
                      </a:r>
                      <a:r>
                        <a:rPr lang="zh-TW" altLang="en-US" sz="1600" b="1" dirty="0">
                          <a:solidFill>
                            <a:srgbClr val="FF0000"/>
                          </a:solidFill>
                        </a:rPr>
                        <a:t>区域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kumimoji="0" lang="zh-TW" altLang="en-US" sz="16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扣除破孔有效宽度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: W1&gt;=1mm (SOC ball </a:t>
                      </a:r>
                      <a:r>
                        <a:rPr lang="zh-TW" altLang="en-US" sz="1600" b="1" dirty="0">
                          <a:solidFill>
                            <a:srgbClr val="FF0000"/>
                          </a:solidFill>
                        </a:rPr>
                        <a:t>正下方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),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W2&gt;=1.5mm (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进入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区域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(3) PMIC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区域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扣除破孔有效宽度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W3&gt;=1.5mm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(4) Main route, ,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扣除破孔有效宽度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W4&gt;=1.5mm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79" y="3046964"/>
            <a:ext cx="4657723" cy="37601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61" y="3070981"/>
            <a:ext cx="4657722" cy="3746982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2332200" y="2737008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096058" y="2457491"/>
            <a:ext cx="24415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4L-PCB: DDR3_1.5V@L3</a:t>
            </a:r>
          </a:p>
          <a:p>
            <a:r>
              <a:rPr lang="en-US" altLang="zh-TW" b="1" dirty="0">
                <a:solidFill>
                  <a:srgbClr val="0070C0"/>
                </a:solidFill>
              </a:rPr>
              <a:t>6L-PCB: DDR3_1.5V@L4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727422" y="3185630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958736" y="5960348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5981929" y="6240237"/>
            <a:ext cx="428625" cy="36289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8466609" y="3055231"/>
            <a:ext cx="1055574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SOC</a:t>
            </a:r>
            <a:r>
              <a:rPr lang="zh-TW" altLang="en-US" b="1" dirty="0">
                <a:solidFill>
                  <a:srgbClr val="FFFF00"/>
                </a:solidFill>
              </a:rPr>
              <a:t>区域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5954283" y="5457547"/>
            <a:ext cx="1148742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PMIC</a:t>
            </a:r>
            <a:r>
              <a:rPr lang="zh-TW" altLang="en-US" b="1" dirty="0">
                <a:solidFill>
                  <a:srgbClr val="FFFF00"/>
                </a:solidFill>
              </a:rPr>
              <a:t>区域</a:t>
            </a:r>
          </a:p>
        </p:txBody>
      </p:sp>
      <p:cxnSp>
        <p:nvCxnSpPr>
          <p:cNvPr id="42" name="直線單箭頭接點 41"/>
          <p:cNvCxnSpPr/>
          <p:nvPr/>
        </p:nvCxnSpPr>
        <p:spPr>
          <a:xfrm>
            <a:off x="7686992" y="4170178"/>
            <a:ext cx="354266" cy="305898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8988231" y="5224065"/>
            <a:ext cx="354266" cy="305898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8584732" y="4857280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8859113" y="3670003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984486" y="6306014"/>
            <a:ext cx="377589" cy="34566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4603955" y="3657604"/>
            <a:ext cx="330172" cy="14179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5032778" y="3657605"/>
            <a:ext cx="330172" cy="14178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直線單箭頭接點 54"/>
          <p:cNvCxnSpPr/>
          <p:nvPr/>
        </p:nvCxnSpPr>
        <p:spPr>
          <a:xfrm>
            <a:off x="8338843" y="3842836"/>
            <a:ext cx="354266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9535736" y="3849054"/>
            <a:ext cx="461619" cy="0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7361879" y="5630380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W3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9" name="直線單箭頭接點 38"/>
          <p:cNvCxnSpPr/>
          <p:nvPr/>
        </p:nvCxnSpPr>
        <p:spPr>
          <a:xfrm>
            <a:off x="6938668" y="5802081"/>
            <a:ext cx="354266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7954586" y="5808300"/>
            <a:ext cx="461619" cy="0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9696695" y="3465392"/>
            <a:ext cx="0" cy="192211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/>
          <p:cNvSpPr/>
          <p:nvPr/>
        </p:nvSpPr>
        <p:spPr>
          <a:xfrm>
            <a:off x="9602040" y="3283188"/>
            <a:ext cx="330172" cy="14179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041023" y="3287943"/>
            <a:ext cx="330172" cy="14178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單箭頭接點 57"/>
          <p:cNvCxnSpPr/>
          <p:nvPr/>
        </p:nvCxnSpPr>
        <p:spPr>
          <a:xfrm flipV="1">
            <a:off x="9696695" y="3070981"/>
            <a:ext cx="0" cy="212207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9159469" y="3289265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27321" y="3117109"/>
            <a:ext cx="2050625" cy="91424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5952725" y="5454613"/>
            <a:ext cx="2209498" cy="135249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4275439" y="3973915"/>
            <a:ext cx="1498921" cy="36830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en-US" altLang="zh-TW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SOC</a:t>
            </a:r>
            <a:r>
              <a:rPr kumimoji="0" lang="zh-TW" altLang="en-US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处</a:t>
            </a:r>
            <a:r>
              <a:rPr kumimoji="0" lang="en-US" altLang="zh-TW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9</a:t>
            </a:r>
            <a:r>
              <a:rPr kumimoji="0" lang="zh-TW" altLang="en-US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颗</a:t>
            </a:r>
            <a:r>
              <a:rPr kumimoji="0" lang="en-US" altLang="zh-TW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VIA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1414100" y="6276397"/>
            <a:ext cx="1662886" cy="36830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b="1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PMIC</a:t>
            </a:r>
            <a:r>
              <a:rPr kumimoji="0" lang="zh-TW" altLang="en-US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处</a:t>
            </a:r>
            <a:r>
              <a:rPr lang="en-US" altLang="zh-TW" b="1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6</a:t>
            </a:r>
            <a:r>
              <a:rPr kumimoji="0" lang="zh-TW" altLang="en-US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颗</a:t>
            </a:r>
            <a:r>
              <a:rPr kumimoji="0" lang="en-US" altLang="zh-TW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VIA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1201578" y="2565087"/>
            <a:ext cx="4761237" cy="4092491"/>
            <a:chOff x="1201578" y="2565087"/>
            <a:chExt cx="4761237" cy="4092491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578" y="2565087"/>
              <a:ext cx="4761237" cy="4092491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6515" y="6280706"/>
              <a:ext cx="84156" cy="74057"/>
            </a:xfrm>
            <a:prstGeom prst="rect">
              <a:avLst/>
            </a:prstGeom>
          </p:spPr>
        </p:pic>
      </p:grpSp>
      <p:grpSp>
        <p:nvGrpSpPr>
          <p:cNvPr id="9" name="群組 8"/>
          <p:cNvGrpSpPr/>
          <p:nvPr/>
        </p:nvGrpSpPr>
        <p:grpSpPr>
          <a:xfrm>
            <a:off x="6668476" y="2951494"/>
            <a:ext cx="3925204" cy="3063121"/>
            <a:chOff x="6668476" y="2951494"/>
            <a:chExt cx="3925204" cy="306312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8476" y="2951494"/>
              <a:ext cx="3925204" cy="3063121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97599" y="3873241"/>
              <a:ext cx="361950" cy="333375"/>
            </a:xfrm>
            <a:prstGeom prst="rect">
              <a:avLst/>
            </a:prstGeom>
          </p:spPr>
        </p:pic>
      </p:grpSp>
      <p:sp>
        <p:nvSpPr>
          <p:cNvPr id="2" name="標題 1"/>
          <p:cNvSpPr txBox="1"/>
          <p:nvPr/>
        </p:nvSpPr>
        <p:spPr>
          <a:xfrm>
            <a:off x="304799" y="97034"/>
            <a:ext cx="118205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– VDDC – Rule 3</a:t>
            </a:r>
          </a:p>
        </p:txBody>
      </p:sp>
      <p:graphicFrame>
        <p:nvGraphicFramePr>
          <p:cNvPr id="31" name="表格 2"/>
          <p:cNvGraphicFramePr>
            <a:graphicFrameLocks noGrp="1"/>
          </p:cNvGraphicFramePr>
          <p:nvPr/>
        </p:nvGraphicFramePr>
        <p:xfrm>
          <a:off x="979484" y="1043142"/>
          <a:ext cx="6269041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6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PMIC </a:t>
                      </a:r>
                      <a:r>
                        <a:rPr lang="zh-TW" altLang="en-US" sz="1800" i="0" dirty="0"/>
                        <a:t>分支点</a:t>
                      </a:r>
                      <a:r>
                        <a:rPr lang="en-US" altLang="zh-TW" sz="1800" i="0" dirty="0"/>
                        <a:t> VIA </a:t>
                      </a:r>
                      <a:r>
                        <a:rPr lang="zh-TW" altLang="en-US" sz="1800" i="0" dirty="0"/>
                        <a:t>数量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111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VDDC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VDDC: VIA </a:t>
                      </a:r>
                      <a:r>
                        <a:rPr lang="zh-TW" altLang="en-US" sz="1600" i="0" dirty="0"/>
                        <a:t>数量</a:t>
                      </a:r>
                      <a:r>
                        <a:rPr lang="en-US" altLang="zh-TW" sz="1600" i="0" dirty="0"/>
                        <a:t>&gt;=6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GND: VIA </a:t>
                      </a:r>
                      <a:r>
                        <a:rPr lang="zh-TW" altLang="en-US" sz="1600" i="0" dirty="0"/>
                        <a:t>数量</a:t>
                      </a:r>
                      <a:r>
                        <a:rPr lang="en-US" altLang="zh-TW" sz="1600" i="0" dirty="0"/>
                        <a:t>&gt;=5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文字方塊 32"/>
          <p:cNvSpPr txBox="1"/>
          <p:nvPr/>
        </p:nvSpPr>
        <p:spPr>
          <a:xfrm>
            <a:off x="1251665" y="5731748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7066778" y="3300726"/>
            <a:ext cx="1133474" cy="9906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9050019" y="3659153"/>
            <a:ext cx="1110656" cy="1503398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6668721" y="2934419"/>
            <a:ext cx="3925205" cy="3080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201578" y="6097053"/>
            <a:ext cx="903447" cy="55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V="1">
            <a:off x="2105025" y="4740485"/>
            <a:ext cx="4563696" cy="135656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7758571" y="2565087"/>
            <a:ext cx="19056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tx1"/>
                </a:solidFill>
              </a:rPr>
              <a:t>PMIC routing area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600747" y="2962938"/>
            <a:ext cx="2385001" cy="3683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800" b="1" i="0" dirty="0">
                <a:solidFill>
                  <a:schemeClr val="bg1"/>
                </a:solidFill>
              </a:rPr>
              <a:t>PMIC </a:t>
            </a:r>
            <a:r>
              <a:rPr lang="zh-TW" altLang="en-US" sz="1800" b="1" i="0" dirty="0">
                <a:solidFill>
                  <a:schemeClr val="bg1"/>
                </a:solidFill>
              </a:rPr>
              <a:t>分支点</a:t>
            </a:r>
            <a:r>
              <a:rPr lang="en-US" altLang="zh-TW" sz="1800" b="1" i="0" dirty="0">
                <a:solidFill>
                  <a:schemeClr val="bg1"/>
                </a:solidFill>
              </a:rPr>
              <a:t> VIA </a:t>
            </a:r>
            <a:r>
              <a:rPr lang="zh-TW" altLang="en-US" sz="1800" b="1" i="0" dirty="0">
                <a:solidFill>
                  <a:schemeClr val="bg1"/>
                </a:solidFill>
              </a:rPr>
              <a:t>数量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7178367" y="4360001"/>
            <a:ext cx="1165746" cy="64516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VDDC: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</a:t>
            </a:r>
            <a:r>
              <a:rPr lang="zh-TW" altLang="en-US" i="0" dirty="0">
                <a:solidFill>
                  <a:schemeClr val="bg1"/>
                </a:solidFill>
              </a:rPr>
              <a:t>数量</a:t>
            </a:r>
            <a:r>
              <a:rPr lang="en-US" altLang="zh-TW" i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9050019" y="5245345"/>
            <a:ext cx="1165746" cy="64516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GND: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</a:t>
            </a:r>
            <a:r>
              <a:rPr lang="zh-TW" altLang="en-US" i="0" dirty="0">
                <a:solidFill>
                  <a:schemeClr val="bg1"/>
                </a:solidFill>
              </a:rPr>
              <a:t>数量</a:t>
            </a:r>
            <a:r>
              <a:rPr lang="en-US" altLang="zh-TW" dirty="0">
                <a:solidFill>
                  <a:schemeClr val="bg1"/>
                </a:solidFill>
              </a:rPr>
              <a:t>5</a:t>
            </a:r>
            <a:endParaRPr lang="en-US" altLang="zh-TW" i="0" dirty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914146" y="2159013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215" y="3385760"/>
            <a:ext cx="3809736" cy="3378151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64" y="3372906"/>
            <a:ext cx="3419544" cy="3434347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396" y="3387213"/>
            <a:ext cx="3920767" cy="3446513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9408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– Analog IO Power – Rule 1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71638" y="826686"/>
          <a:ext cx="11210908" cy="2164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95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75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460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1" i="0" dirty="0"/>
                        <a:t>VDDIO_18A/VDDIO18_1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VDD18A_AUD/VDD18A_ETH/VDD_18A_MIPI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VDD18A_PLL_N/VDD18A_USB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VDD33A_EPHY/VDD33A_ETH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VDDIO_EMMC/VDDIO_RTC/VDDIO_VIVO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VDDIO_SD0/VDDIO_SD0_A/VDDIO_SD1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VDD09A_EPHY/VDD09A_MIPI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VIN3V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4L-PCB: Top/Bottom/L3</a:t>
                      </a:r>
                      <a:endParaRPr lang="zh-TW" altLang="en-US" sz="1600" i="0" dirty="0"/>
                    </a:p>
                    <a:p>
                      <a:r>
                        <a:rPr lang="en-US" altLang="zh-TW" sz="1600" i="0" dirty="0"/>
                        <a:t>6L-PCB: Top/Bottom/L4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@Top: </a:t>
                      </a:r>
                      <a:r>
                        <a:rPr lang="zh-TW" altLang="en-US" sz="1600" i="0" dirty="0"/>
                        <a:t>线宽 </a:t>
                      </a:r>
                      <a:r>
                        <a:rPr lang="en-US" altLang="zh-TW" sz="1600" i="0" dirty="0"/>
                        <a:t>W1&gt;=0.3mm (ball</a:t>
                      </a:r>
                      <a:r>
                        <a:rPr lang="zh-TW" altLang="en-US" sz="1600" i="0" dirty="0"/>
                        <a:t>与</a:t>
                      </a:r>
                      <a:r>
                        <a:rPr lang="en-US" altLang="zh-TW" sz="1600" i="0" dirty="0"/>
                        <a:t>VIA</a:t>
                      </a:r>
                      <a:r>
                        <a:rPr lang="zh-TW" altLang="en-US" sz="1600" i="0" dirty="0"/>
                        <a:t>最短距离连线</a:t>
                      </a:r>
                      <a:r>
                        <a:rPr lang="en-US" altLang="zh-TW" sz="1600" i="0" dirty="0"/>
                        <a:t>) </a:t>
                      </a:r>
                      <a:endParaRPr kumimoji="0" lang="en-US" altLang="zh-TW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内层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zh-TW" sz="1600" b="1" i="0" dirty="0">
                          <a:solidFill>
                            <a:schemeClr val="accent5"/>
                          </a:solidFill>
                        </a:rPr>
                        <a:t>(1) SOC ball </a:t>
                      </a:r>
                      <a:r>
                        <a:rPr lang="zh-TW" altLang="en-US" sz="1600" b="1" i="0" dirty="0">
                          <a:solidFill>
                            <a:schemeClr val="accent5"/>
                          </a:solidFill>
                        </a:rPr>
                        <a:t>区域</a:t>
                      </a:r>
                      <a:r>
                        <a:rPr lang="en-US" altLang="zh-TW" sz="1600" i="0" dirty="0"/>
                        <a:t>:  </a:t>
                      </a:r>
                      <a:r>
                        <a:rPr lang="zh-TW" altLang="en-US" sz="1600" i="0" dirty="0"/>
                        <a:t>线宽 </a:t>
                      </a:r>
                      <a:r>
                        <a:rPr lang="en-US" altLang="zh-TW" sz="1600" i="0" dirty="0"/>
                        <a:t>W2&gt;=0.3mm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>
                          <a:solidFill>
                            <a:schemeClr val="accent5"/>
                          </a:solidFill>
                        </a:rPr>
                        <a:t>                (2) SOC ball </a:t>
                      </a:r>
                      <a:r>
                        <a:rPr lang="zh-TW" altLang="en-US" sz="1600" b="1" i="0" dirty="0">
                          <a:solidFill>
                            <a:schemeClr val="accent5"/>
                          </a:solidFill>
                        </a:rPr>
                        <a:t>以外区域</a:t>
                      </a:r>
                      <a:r>
                        <a:rPr lang="en-US" altLang="zh-TW" sz="1600" i="0" dirty="0"/>
                        <a:t>: </a:t>
                      </a:r>
                      <a:r>
                        <a:rPr lang="zh-TW" altLang="en-US" sz="1600" i="0" dirty="0"/>
                        <a:t>线宽 </a:t>
                      </a:r>
                      <a:r>
                        <a:rPr lang="en-US" altLang="zh-TW" sz="1600" i="0" dirty="0"/>
                        <a:t>W3&gt;0.5mm </a:t>
                      </a:r>
                      <a:endParaRPr kumimoji="0" lang="en-US" altLang="zh-TW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@Bottom: </a:t>
                      </a:r>
                      <a:r>
                        <a:rPr lang="en-US" altLang="zh-TW" sz="1600" b="1" i="0" dirty="0">
                          <a:solidFill>
                            <a:schemeClr val="accent5"/>
                          </a:solidFill>
                        </a:rPr>
                        <a:t>(1) SOC ball </a:t>
                      </a:r>
                      <a:r>
                        <a:rPr lang="zh-TW" altLang="en-US" sz="1600" b="1" i="0" dirty="0">
                          <a:solidFill>
                            <a:schemeClr val="accent5"/>
                          </a:solidFill>
                        </a:rPr>
                        <a:t>区域</a:t>
                      </a:r>
                      <a:r>
                        <a:rPr lang="en-US" altLang="zh-TW" sz="1600" i="0" dirty="0"/>
                        <a:t>:  </a:t>
                      </a:r>
                      <a:r>
                        <a:rPr lang="zh-TW" altLang="en-US" sz="1600" i="0" dirty="0"/>
                        <a:t>线宽 </a:t>
                      </a:r>
                      <a:r>
                        <a:rPr lang="en-US" altLang="zh-TW" sz="1600" i="0" dirty="0"/>
                        <a:t>W4&gt;=0.3mm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>
                          <a:solidFill>
                            <a:schemeClr val="accent5"/>
                          </a:solidFill>
                        </a:rPr>
                        <a:t>                    (2) SOC ball </a:t>
                      </a:r>
                      <a:r>
                        <a:rPr lang="zh-TW" altLang="en-US" sz="1600" b="1" i="0" dirty="0">
                          <a:solidFill>
                            <a:schemeClr val="accent5"/>
                          </a:solidFill>
                        </a:rPr>
                        <a:t>以外区域</a:t>
                      </a:r>
                      <a:r>
                        <a:rPr lang="en-US" altLang="zh-TW" sz="1600" i="0" dirty="0"/>
                        <a:t>: </a:t>
                      </a:r>
                      <a:r>
                        <a:rPr lang="zh-TW" altLang="en-US" sz="1600" i="0" dirty="0"/>
                        <a:t>线宽 </a:t>
                      </a:r>
                      <a:r>
                        <a:rPr lang="en-US" altLang="zh-TW" sz="1600" i="0" dirty="0"/>
                        <a:t>W5&gt;0.5mm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807111" y="2988637"/>
            <a:ext cx="243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Analog IO </a:t>
            </a:r>
            <a:r>
              <a:rPr lang="en-US" altLang="zh-TW" b="1" dirty="0" err="1">
                <a:solidFill>
                  <a:schemeClr val="accent1"/>
                </a:solidFill>
              </a:rPr>
              <a:t>power@Top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587859" y="3016428"/>
            <a:ext cx="27770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Analog IO </a:t>
            </a:r>
            <a:r>
              <a:rPr lang="en-US" altLang="zh-TW" b="1" dirty="0" err="1">
                <a:solidFill>
                  <a:schemeClr val="accent1"/>
                </a:solidFill>
              </a:rPr>
              <a:t>power@Bottom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476440" y="3003574"/>
            <a:ext cx="269409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/>
                </a:solidFill>
              </a:rPr>
              <a:t>Analog IO power@</a:t>
            </a:r>
            <a:r>
              <a:rPr lang="zh-TW" altLang="en-US" b="1" dirty="0">
                <a:solidFill>
                  <a:schemeClr val="accent1"/>
                </a:solidFill>
              </a:rPr>
              <a:t>内层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643121" y="3809637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592572" y="3424302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0" name="直線接點 29"/>
          <p:cNvCxnSpPr/>
          <p:nvPr/>
        </p:nvCxnSpPr>
        <p:spPr>
          <a:xfrm>
            <a:off x="5331671" y="4656472"/>
            <a:ext cx="0" cy="263433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5331671" y="4974261"/>
            <a:ext cx="0" cy="283586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5131442" y="5253391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W2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309737" y="6202089"/>
            <a:ext cx="1139939" cy="64516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SOC ball </a:t>
            </a:r>
            <a:r>
              <a:rPr lang="zh-TW" altLang="en-US" b="1" dirty="0">
                <a:solidFill>
                  <a:schemeClr val="bg1"/>
                </a:solidFill>
              </a:rPr>
              <a:t>以外区域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928373" y="5641479"/>
            <a:ext cx="1381209" cy="3683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SOC </a:t>
            </a:r>
            <a:r>
              <a:rPr lang="en-US" altLang="zh-TW" b="1" dirty="0" err="1">
                <a:solidFill>
                  <a:schemeClr val="bg1"/>
                </a:solidFill>
              </a:rPr>
              <a:t>bal</a:t>
            </a:r>
            <a:r>
              <a:rPr lang="zh-TW" altLang="en-US" b="1" dirty="0">
                <a:solidFill>
                  <a:schemeClr val="bg1"/>
                </a:solidFill>
              </a:rPr>
              <a:t>区域</a:t>
            </a:r>
          </a:p>
        </p:txBody>
      </p:sp>
      <p:sp>
        <p:nvSpPr>
          <p:cNvPr id="24" name="矩形 23"/>
          <p:cNvSpPr/>
          <p:nvPr/>
        </p:nvSpPr>
        <p:spPr>
          <a:xfrm>
            <a:off x="5114925" y="3866349"/>
            <a:ext cx="1857375" cy="19770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9134474" y="4048125"/>
            <a:ext cx="2143125" cy="198318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接點 40"/>
          <p:cNvCxnSpPr/>
          <p:nvPr/>
        </p:nvCxnSpPr>
        <p:spPr>
          <a:xfrm>
            <a:off x="9389321" y="5613671"/>
            <a:ext cx="0" cy="283586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9386992" y="5284404"/>
            <a:ext cx="0" cy="263433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9169787" y="5963091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W4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44" name="直線接點 43"/>
          <p:cNvCxnSpPr/>
          <p:nvPr/>
        </p:nvCxnSpPr>
        <p:spPr>
          <a:xfrm>
            <a:off x="8566480" y="5901410"/>
            <a:ext cx="244145" cy="246347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flipH="1" flipV="1">
            <a:off x="8181975" y="5505450"/>
            <a:ext cx="245322" cy="270587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7838027" y="5646874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W5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4115349" y="6048638"/>
            <a:ext cx="1139939" cy="64516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SOC ball </a:t>
            </a:r>
            <a:r>
              <a:rPr lang="zh-TW" altLang="en-US" b="1" dirty="0">
                <a:solidFill>
                  <a:schemeClr val="bg1"/>
                </a:solidFill>
              </a:rPr>
              <a:t>以外区域</a:t>
            </a:r>
          </a:p>
        </p:txBody>
      </p:sp>
      <p:sp>
        <p:nvSpPr>
          <p:cNvPr id="51" name="文字方塊 50"/>
          <p:cNvSpPr txBox="1"/>
          <p:nvPr/>
        </p:nvSpPr>
        <p:spPr>
          <a:xfrm>
            <a:off x="9777272" y="4003219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5585622" y="5401067"/>
            <a:ext cx="1381209" cy="3683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SOC </a:t>
            </a:r>
            <a:r>
              <a:rPr lang="en-US" altLang="zh-TW" b="1" dirty="0" err="1">
                <a:solidFill>
                  <a:schemeClr val="bg1"/>
                </a:solidFill>
              </a:rPr>
              <a:t>bal</a:t>
            </a:r>
            <a:r>
              <a:rPr lang="zh-TW" altLang="en-US" b="1" dirty="0">
                <a:solidFill>
                  <a:schemeClr val="bg1"/>
                </a:solidFill>
              </a:rPr>
              <a:t>区域</a:t>
            </a:r>
          </a:p>
        </p:txBody>
      </p:sp>
      <p:cxnSp>
        <p:nvCxnSpPr>
          <p:cNvPr id="53" name="直線接點 52"/>
          <p:cNvCxnSpPr/>
          <p:nvPr/>
        </p:nvCxnSpPr>
        <p:spPr>
          <a:xfrm>
            <a:off x="4313024" y="5110469"/>
            <a:ext cx="259504" cy="238277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 flipH="1" flipV="1">
            <a:off x="3990360" y="4797864"/>
            <a:ext cx="275313" cy="277965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4120317" y="5365872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W3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61" name="直線接點 60"/>
          <p:cNvCxnSpPr/>
          <p:nvPr/>
        </p:nvCxnSpPr>
        <p:spPr>
          <a:xfrm>
            <a:off x="1154334" y="5140637"/>
            <a:ext cx="259504" cy="238277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 flipH="1" flipV="1">
            <a:off x="816736" y="4788188"/>
            <a:ext cx="275313" cy="277965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>
            <a:off x="764858" y="5110469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W1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76" y="3252284"/>
            <a:ext cx="4099423" cy="35639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52285"/>
            <a:ext cx="4486373" cy="3563932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228599" y="0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– Analog IO Power – Rule 2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71638" y="737197"/>
          <a:ext cx="11082187" cy="2164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38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75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85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1" i="0" dirty="0"/>
                        <a:t>VDDIO_18A/VDDIO18_1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VDD18A_AUD/VDD18A_ETH/VDD_18A_MIPI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VDD18A_PLL_N/VDD18A_USB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VDD33A_EPHY/VDD33A_ETH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VDDIO_EMMC/VDDIO_RTC/VDDIO_VIVO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VDDIO_SD0/VDDIO_SD0_A/VDDIO_SD1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VDD09A_EPHY/VDD09A_MIPI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VIN3V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Top/Bottom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Analog IO power VIA rule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i="0" dirty="0"/>
                        <a:t>     确认每颗</a:t>
                      </a:r>
                      <a:r>
                        <a:rPr lang="en-US" altLang="zh-TW" sz="1600" i="0" dirty="0"/>
                        <a:t>Cap</a:t>
                      </a:r>
                      <a:r>
                        <a:rPr lang="zh-TW" altLang="en-US" sz="1600" i="0" dirty="0"/>
                        <a:t>旁至少</a:t>
                      </a:r>
                      <a:r>
                        <a:rPr lang="en-US" altLang="zh-TW" sz="1600" i="0" dirty="0"/>
                        <a:t>1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analog IO power via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 VIA rule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</a:t>
                      </a:r>
                      <a:r>
                        <a:rPr lang="zh-TW" altLang="en-US" sz="1600" i="0" dirty="0"/>
                        <a:t>确认每颗</a:t>
                      </a:r>
                      <a:r>
                        <a:rPr lang="en-US" altLang="zh-TW" sz="1600" i="0" dirty="0"/>
                        <a:t>Cap</a:t>
                      </a:r>
                      <a:r>
                        <a:rPr lang="zh-TW" altLang="en-US" sz="1600" i="0" dirty="0"/>
                        <a:t>旁至少</a:t>
                      </a:r>
                      <a:r>
                        <a:rPr lang="en-US" altLang="zh-TW" sz="1600" i="0" dirty="0"/>
                        <a:t>1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GND via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282852" y="2928427"/>
            <a:ext cx="243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Analog IO </a:t>
            </a:r>
            <a:r>
              <a:rPr lang="en-US" altLang="zh-TW" b="1" dirty="0" err="1">
                <a:solidFill>
                  <a:schemeClr val="accent1"/>
                </a:solidFill>
              </a:rPr>
              <a:t>power@Top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197003" y="2886110"/>
            <a:ext cx="29846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Analog IO </a:t>
            </a:r>
            <a:r>
              <a:rPr lang="en-US" altLang="zh-TW" b="1" dirty="0" err="1">
                <a:solidFill>
                  <a:schemeClr val="accent1"/>
                </a:solidFill>
              </a:rPr>
              <a:t>power@Bottom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116386" y="3753466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68648" y="3771900"/>
            <a:ext cx="2593852" cy="215265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54689" y="2721114"/>
            <a:ext cx="21945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92D050"/>
                </a:solidFill>
              </a:rPr>
              <a:t>Appendix</a:t>
            </a:r>
            <a:endParaRPr lang="zh-TW" altLang="en-US" sz="40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333591" y="1740683"/>
            <a:ext cx="78619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92D050"/>
                </a:solidFill>
              </a:rPr>
              <a:t>MIPI/EPHY/USB/Antenna </a:t>
            </a:r>
            <a:r>
              <a:rPr lang="zh-TW" altLang="en-US" sz="4000" b="1" dirty="0">
                <a:solidFill>
                  <a:srgbClr val="92D050"/>
                </a:solidFill>
              </a:rPr>
              <a:t>阻抗控制 </a:t>
            </a:r>
          </a:p>
        </p:txBody>
      </p:sp>
      <p:sp>
        <p:nvSpPr>
          <p:cNvPr id="8" name="標題 4"/>
          <p:cNvSpPr txBox="1"/>
          <p:nvPr/>
        </p:nvSpPr>
        <p:spPr>
          <a:xfrm>
            <a:off x="3757607" y="3284622"/>
            <a:ext cx="4676783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 PCB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191784" y="119784"/>
            <a:ext cx="10972800" cy="719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+mn-lt"/>
                <a:ea typeface="Microsoft JhengHei" panose="020B0604030504040204" pitchFamily="34" charset="-120"/>
              </a:rPr>
              <a:t>Checklist - Layout rule</a:t>
            </a:r>
            <a:endParaRPr lang="zh-TW" altLang="en-US" sz="3600" b="1" dirty="0">
              <a:latin typeface="+mn-lt"/>
              <a:ea typeface="Microsoft JhengHei" panose="020B0604030504040204" pitchFamily="34" charset="-120"/>
            </a:endParaRPr>
          </a:p>
        </p:txBody>
      </p:sp>
      <p:graphicFrame>
        <p:nvGraphicFramePr>
          <p:cNvPr id="8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512313"/>
              </p:ext>
            </p:extLst>
          </p:nvPr>
        </p:nvGraphicFramePr>
        <p:xfrm>
          <a:off x="352425" y="815340"/>
          <a:ext cx="11487149" cy="5537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4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9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2847">
                <a:tc>
                  <a:txBody>
                    <a:bodyPr/>
                    <a:lstStyle/>
                    <a:p>
                      <a:r>
                        <a:rPr lang="en-US" altLang="zh-TW" dirty="0"/>
                        <a:t>No.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Rule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Requirement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Check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DDR routing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DDR3Q_1.5V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1. </a:t>
                      </a:r>
                      <a:r>
                        <a:rPr lang="zh-TW" altLang="en-US" sz="1600" dirty="0"/>
                        <a:t>确认</a:t>
                      </a:r>
                      <a:r>
                        <a:rPr lang="en-US" altLang="zh-TW" sz="1600" dirty="0"/>
                        <a:t>QFN PKG E-pad solder mask </a:t>
                      </a:r>
                      <a:r>
                        <a:rPr lang="zh-TW" altLang="en-US" sz="1600" dirty="0"/>
                        <a:t>覆盖区 </a:t>
                      </a:r>
                      <a:r>
                        <a:rPr lang="en-US" altLang="zh-TW" sz="1600" dirty="0"/>
                        <a:t>(7.6x7.6mm2)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3 </a:t>
                      </a:r>
                      <a:r>
                        <a:rPr lang="zh-TW" altLang="en-US" sz="1600" dirty="0"/>
                        <a:t>颗</a:t>
                      </a:r>
                      <a:r>
                        <a:rPr lang="en-US" altLang="zh-TW" sz="1600" dirty="0"/>
                        <a:t>VIA</a:t>
                      </a:r>
                    </a:p>
                    <a:p>
                      <a:r>
                        <a:rPr lang="en-US" altLang="zh-TW" sz="1600" dirty="0"/>
                        <a:t>2</a:t>
                      </a:r>
                      <a:r>
                        <a:rPr lang="en-US" altLang="zh-TW" sz="1600" dirty="0" smtClean="0"/>
                        <a:t>. </a:t>
                      </a:r>
                      <a:r>
                        <a:rPr lang="zh-CN" altLang="en-US" sz="1600" dirty="0" smtClean="0"/>
                        <a:t>建议将 </a:t>
                      </a:r>
                      <a:r>
                        <a:rPr lang="en-US" altLang="zh-TW" sz="1600" dirty="0" smtClean="0"/>
                        <a:t>DDR </a:t>
                      </a:r>
                      <a:r>
                        <a:rPr lang="zh-CN" altLang="en-US" sz="1600" dirty="0" smtClean="0"/>
                        <a:t>布线</a:t>
                      </a:r>
                      <a:r>
                        <a:rPr lang="en-US" altLang="zh-CN" sz="1600" dirty="0" smtClean="0"/>
                        <a:t>/</a:t>
                      </a:r>
                      <a:r>
                        <a:rPr lang="en-US" altLang="zh-TW" sz="1600" dirty="0" smtClean="0"/>
                        <a:t>VIA/Cap </a:t>
                      </a:r>
                      <a:r>
                        <a:rPr lang="zh-CN" altLang="en-US" sz="1600" dirty="0" smtClean="0"/>
                        <a:t>布局粘贴到 </a:t>
                      </a:r>
                      <a:r>
                        <a:rPr lang="en-US" altLang="zh-TW" sz="1600" dirty="0" smtClean="0"/>
                        <a:t>SOC PKG </a:t>
                      </a:r>
                      <a:r>
                        <a:rPr lang="zh-CN" altLang="en-US" sz="1600" dirty="0" smtClean="0"/>
                        <a:t>下方</a:t>
                      </a:r>
                      <a:endParaRPr lang="en-US" altLang="zh-TW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r>
                        <a:rPr lang="en-US" altLang="zh-TW" sz="1600" dirty="0"/>
                        <a:t>MIPI routing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内层 阻抗控制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与</a:t>
                      </a:r>
                      <a:r>
                        <a:rPr lang="en-US" altLang="zh-TW" sz="1600" dirty="0"/>
                        <a:t>PCB vendor </a:t>
                      </a:r>
                      <a:r>
                        <a:rPr lang="zh-TW" altLang="en-US" sz="1600" dirty="0"/>
                        <a:t>确认</a:t>
                      </a:r>
                      <a:r>
                        <a:rPr lang="en-US" altLang="zh-TW" sz="1600" dirty="0"/>
                        <a:t>polar </a:t>
                      </a:r>
                      <a:r>
                        <a:rPr lang="zh-TW" altLang="en-US" sz="1600" dirty="0"/>
                        <a:t>结果</a:t>
                      </a:r>
                      <a:r>
                        <a:rPr lang="en-US" altLang="zh-TW" sz="1600" dirty="0"/>
                        <a:t>:</a:t>
                      </a:r>
                      <a:br>
                        <a:rPr lang="en-US" altLang="zh-TW" sz="1600" dirty="0"/>
                      </a:br>
                      <a:r>
                        <a:rPr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lang="zh-TW" altLang="en-US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表层</a:t>
                      </a:r>
                      <a:r>
                        <a:rPr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: Diff Coated Coplanar Strips with GND 1B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zh-TW" altLang="en-US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内层</a:t>
                      </a:r>
                      <a:r>
                        <a:rPr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: Diff Offset Coplanar Strips 1B1A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表层走线 </a:t>
                      </a:r>
                      <a:r>
                        <a:rPr kumimoji="0" lang="en-US" altLang="zh-TW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lane </a:t>
                      </a:r>
                      <a:r>
                        <a:rPr kumimoji="0" lang="en-US" altLang="zh-TW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lane NO GND shielding</a:t>
                      </a:r>
                      <a:endParaRPr kumimoji="0" lang="zh-TW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Lane to lane NO GND shielding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走线长度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&lt;3.5mm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BGA PKG, GND plane rule – </a:t>
                      </a:r>
                      <a:r>
                        <a:rPr lang="zh-TW" altLang="en-US" sz="1600" dirty="0"/>
                        <a:t>确保</a:t>
                      </a:r>
                      <a:r>
                        <a:rPr lang="en-US" altLang="zh-TW" sz="1600" dirty="0"/>
                        <a:t>MIPI </a:t>
                      </a:r>
                      <a:r>
                        <a:rPr lang="zh-TW" altLang="en-US" sz="1600" dirty="0"/>
                        <a:t>讯号</a:t>
                      </a:r>
                      <a:r>
                        <a:rPr lang="en-US" altLang="zh-TW" sz="1600" dirty="0"/>
                        <a:t>return </a:t>
                      </a:r>
                      <a:r>
                        <a:rPr lang="en-US" altLang="zh-TW" sz="1600" dirty="0" smtClean="0"/>
                        <a:t>path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TX/RX</a:t>
                      </a:r>
                      <a:r>
                        <a:rPr lang="zh-TW" altLang="en-US" sz="1600" dirty="0"/>
                        <a:t>在</a:t>
                      </a:r>
                      <a:r>
                        <a:rPr lang="en-US" altLang="zh-TW" sz="1600" dirty="0"/>
                        <a:t>SOC ball</a:t>
                      </a:r>
                      <a:r>
                        <a:rPr lang="zh-TW" altLang="en-US" sz="1600" dirty="0"/>
                        <a:t>下方</a:t>
                      </a:r>
                      <a:r>
                        <a:rPr lang="en-US" altLang="zh-TW" sz="1600" dirty="0"/>
                        <a:t>GND plane</a:t>
                      </a:r>
                      <a:r>
                        <a:rPr lang="zh-TW" altLang="en-US" sz="1600" dirty="0"/>
                        <a:t>预留</a:t>
                      </a:r>
                      <a:r>
                        <a:rPr lang="en-US" altLang="zh-TW" sz="1600" dirty="0"/>
                        <a:t>3</a:t>
                      </a:r>
                      <a:r>
                        <a:rPr lang="zh-TW" altLang="en-US" sz="1600" dirty="0"/>
                        <a:t>通道以上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Length matching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确认</a:t>
                      </a:r>
                      <a:r>
                        <a:rPr lang="en-US" altLang="zh-TW" sz="1600" dirty="0"/>
                        <a:t>TX/RX length matching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TW" sz="1600" dirty="0"/>
                        <a:t>USB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内层 阻抗控制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PCB vendor </a:t>
                      </a: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确认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polar </a:t>
                      </a: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结果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b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zh-TW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表层</a:t>
                      </a: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Diff Coated Coplanar Strips with GND 1B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kumimoji="0" lang="zh-TW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内层</a:t>
                      </a: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Diff Offset Coplanar Strips 1B1A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Length matching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P/N length matching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TW" sz="1600" dirty="0"/>
                        <a:t>EPHY routing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内层 阻抗控制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PCB vendor </a:t>
                      </a: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确认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polar </a:t>
                      </a: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结果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b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zh-TW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表层</a:t>
                      </a: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Diff Coated Coplanar Strips with GND 1B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kumimoji="0" lang="zh-TW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内层</a:t>
                      </a: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Diff Offset Coplanar Strips 1B1A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TW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9</a:t>
                      </a:r>
                      <a:endParaRPr lang="zh-TW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Length matching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P/N length matching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304800" y="8419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MIPI/EPHY/USB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Option1</a:t>
            </a:r>
          </a:p>
        </p:txBody>
      </p:sp>
      <p:graphicFrame>
        <p:nvGraphicFramePr>
          <p:cNvPr id="5" name="表格 36"/>
          <p:cNvGraphicFramePr>
            <a:graphicFrameLocks noGrp="1"/>
          </p:cNvGraphicFramePr>
          <p:nvPr/>
        </p:nvGraphicFramePr>
        <p:xfrm>
          <a:off x="1595051" y="1048255"/>
          <a:ext cx="804281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73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Top/Bottom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97.99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92.48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5574102" y="2500903"/>
            <a:ext cx="6353547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Wingdings" panose="05000000000000000000" pitchFamily="2" charset="2"/>
              </a:rPr>
              <a:t>MIPI/USB differential signals are required impedance control 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- Target impedance: 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 (1) MIPI- CSI/DSI: 100ohm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(2)USB: 90ohm</a:t>
            </a:r>
            <a:br>
              <a:rPr lang="en-US" altLang="zh-TW" dirty="0">
                <a:sym typeface="Wingdings" panose="05000000000000000000" pitchFamily="2" charset="2"/>
              </a:rPr>
            </a:br>
            <a:endParaRPr lang="en-US" altLang="zh-TW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Wingdings" panose="05000000000000000000" pitchFamily="2" charset="2"/>
              </a:rPr>
              <a:t>Differential signals shielding rule: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     - pair to pair GND shielding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 </a:t>
            </a:r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6219828" y="5466967"/>
            <a:ext cx="5410900" cy="40411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302718" y="523706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485023" y="523706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631767" y="5237069"/>
            <a:ext cx="802292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946714" y="5237069"/>
            <a:ext cx="802292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219827" y="5862710"/>
            <a:ext cx="5410900" cy="23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281857" y="5476442"/>
            <a:ext cx="424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pp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19658" y="5803846"/>
            <a:ext cx="622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GND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182590" y="5167032"/>
            <a:ext cx="3282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G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864174" y="5163953"/>
            <a:ext cx="3282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G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459072" y="5163953"/>
            <a:ext cx="3048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P</a:t>
            </a:r>
            <a:endParaRPr lang="zh-TW" altLang="en-US" b="1" i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9622127" y="5171973"/>
            <a:ext cx="332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N</a:t>
            </a:r>
            <a:endParaRPr lang="zh-TW" altLang="en-US" b="1" i="1" dirty="0"/>
          </a:p>
        </p:txBody>
      </p:sp>
      <p:cxnSp>
        <p:nvCxnSpPr>
          <p:cNvPr id="20" name="直線接點 19"/>
          <p:cNvCxnSpPr/>
          <p:nvPr/>
        </p:nvCxnSpPr>
        <p:spPr>
          <a:xfrm flipV="1">
            <a:off x="8302718" y="494900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V="1">
            <a:off x="8881673" y="4937512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8319420" y="5073059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9488067" y="4951118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0067022" y="4939626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9504769" y="5075173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901519" y="5073059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7750294" y="4965975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7748933" y="507513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V="1">
            <a:off x="10620807" y="4946927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10068383" y="4963898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10067022" y="5073059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8429702" y="4762919"/>
            <a:ext cx="367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W</a:t>
            </a:r>
            <a:endParaRPr lang="zh-TW" altLang="en-US" sz="1600" b="1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9615817" y="4762919"/>
            <a:ext cx="367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W</a:t>
            </a:r>
            <a:endParaRPr lang="zh-TW" altLang="en-US" sz="1600" b="1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9038070" y="4762919"/>
            <a:ext cx="2787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S</a:t>
            </a:r>
            <a:endParaRPr lang="zh-TW" altLang="en-US" sz="1600" b="1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10162625" y="4762919"/>
            <a:ext cx="3111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D</a:t>
            </a:r>
            <a:endParaRPr lang="zh-TW" altLang="en-US" sz="1600" b="1" dirty="0"/>
          </a:p>
        </p:txBody>
      </p:sp>
      <p:sp>
        <p:nvSpPr>
          <p:cNvPr id="36" name="文字方塊 35"/>
          <p:cNvSpPr txBox="1"/>
          <p:nvPr/>
        </p:nvSpPr>
        <p:spPr>
          <a:xfrm flipH="1">
            <a:off x="7844535" y="4762919"/>
            <a:ext cx="4045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D</a:t>
            </a:r>
            <a:endParaRPr lang="zh-TW" altLang="en-US" sz="1600" b="1" dirty="0"/>
          </a:p>
        </p:txBody>
      </p:sp>
      <p:sp>
        <p:nvSpPr>
          <p:cNvPr id="2" name="矩形 1"/>
          <p:cNvSpPr/>
          <p:nvPr/>
        </p:nvSpPr>
        <p:spPr>
          <a:xfrm>
            <a:off x="7096215" y="5454838"/>
            <a:ext cx="578955" cy="439331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0743245" y="5444910"/>
            <a:ext cx="578955" cy="439331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6" y="2465406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36"/>
          <p:cNvGraphicFramePr>
            <a:graphicFrameLocks noGrp="1"/>
          </p:cNvGraphicFramePr>
          <p:nvPr/>
        </p:nvGraphicFramePr>
        <p:xfrm>
          <a:off x="255878" y="1207135"/>
          <a:ext cx="5787995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5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29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46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97.99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36"/>
          <p:cNvGraphicFramePr>
            <a:graphicFrameLocks noGrp="1"/>
          </p:cNvGraphicFramePr>
          <p:nvPr/>
        </p:nvGraphicFramePr>
        <p:xfrm>
          <a:off x="6318280" y="1202055"/>
          <a:ext cx="5798817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6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6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6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90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90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4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92.48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標題 1"/>
          <p:cNvSpPr txBox="1"/>
          <p:nvPr/>
        </p:nvSpPr>
        <p:spPr>
          <a:xfrm>
            <a:off x="304800" y="8419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MIPI/EPHY/USB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Option1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8" y="1999709"/>
            <a:ext cx="5991225" cy="39433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129" y="1999709"/>
            <a:ext cx="5943600" cy="39147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304800" y="8419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Option2</a:t>
            </a:r>
          </a:p>
        </p:txBody>
      </p:sp>
      <p:graphicFrame>
        <p:nvGraphicFramePr>
          <p:cNvPr id="59" name="表格 36"/>
          <p:cNvGraphicFramePr>
            <a:graphicFrameLocks noGrp="1"/>
          </p:cNvGraphicFramePr>
          <p:nvPr/>
        </p:nvGraphicFramePr>
        <p:xfrm>
          <a:off x="32723" y="1265136"/>
          <a:ext cx="12077694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04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5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13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Rule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Top/Bottom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99.96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Ds=3W, Dg=3W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群組 1"/>
          <p:cNvGrpSpPr/>
          <p:nvPr/>
        </p:nvGrpSpPr>
        <p:grpSpPr>
          <a:xfrm>
            <a:off x="5598860" y="3898729"/>
            <a:ext cx="6432499" cy="867783"/>
            <a:chOff x="5577843" y="4482409"/>
            <a:chExt cx="6432499" cy="867783"/>
          </a:xfrm>
        </p:grpSpPr>
        <p:sp>
          <p:nvSpPr>
            <p:cNvPr id="9" name="矩形 8"/>
            <p:cNvSpPr/>
            <p:nvPr/>
          </p:nvSpPr>
          <p:spPr>
            <a:xfrm>
              <a:off x="5617504" y="5093759"/>
              <a:ext cx="6383505" cy="24253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617504" y="4781648"/>
              <a:ext cx="6392838" cy="305974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38800" y="455580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932994" y="455580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013235" y="4555809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594775" y="4691388"/>
              <a:ext cx="3975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577843" y="5013007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191631" y="4487008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157506" y="4483984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037142" y="4491863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直線接點 19"/>
            <p:cNvCxnSpPr/>
            <p:nvPr/>
          </p:nvCxnSpPr>
          <p:spPr>
            <a:xfrm flipV="1">
              <a:off x="7038800" y="4755047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V="1">
              <a:off x="7476672" y="474375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7051432" y="487691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V="1">
              <a:off x="7935297" y="4757124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 flipV="1">
              <a:off x="8373168" y="4745835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>
              <a:off x="7947928" y="4878987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7491682" y="487691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V="1">
              <a:off x="6620994" y="477171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>
              <a:off x="6619965" y="487895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V="1">
              <a:off x="8374198" y="476967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8373168" y="4876912"/>
              <a:ext cx="1043011" cy="207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7134840" y="483699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8006521" y="483699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7594958" y="4836999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8796466" y="4846487"/>
              <a:ext cx="36639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Ds</a:t>
              </a:r>
              <a:endParaRPr lang="zh-TW" altLang="en-US" sz="1400" b="1" dirty="0"/>
            </a:p>
          </p:txBody>
        </p:sp>
        <p:sp>
          <p:nvSpPr>
            <p:cNvPr id="35" name="文字方塊 34"/>
            <p:cNvSpPr txBox="1"/>
            <p:nvPr/>
          </p:nvSpPr>
          <p:spPr>
            <a:xfrm flipH="1">
              <a:off x="6635590" y="4837000"/>
              <a:ext cx="497421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9416179" y="455423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0310374" y="455423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77673" y="4554234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1353445" y="4482409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9534886" y="4482409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10414521" y="4490288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直線接點 43"/>
            <p:cNvCxnSpPr/>
            <p:nvPr/>
          </p:nvCxnSpPr>
          <p:spPr>
            <a:xfrm flipV="1">
              <a:off x="9416179" y="475347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 flipV="1">
              <a:off x="9854051" y="474218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>
              <a:off x="9428812" y="48753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V="1">
              <a:off x="10312676" y="4755549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V="1">
              <a:off x="10750548" y="4744260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10325307" y="4877413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9869061" y="48753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V="1">
              <a:off x="11169383" y="4751432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 flipV="1">
              <a:off x="10751578" y="476810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>
              <a:off x="10750548" y="48753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字方塊 53"/>
            <p:cNvSpPr txBox="1"/>
            <p:nvPr/>
          </p:nvSpPr>
          <p:spPr>
            <a:xfrm>
              <a:off x="9512219" y="483542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0409295" y="483542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9972337" y="4835424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10822854" y="4835424"/>
              <a:ext cx="37973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11276168" y="4769097"/>
              <a:ext cx="401482" cy="32677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124654" y="4779858"/>
              <a:ext cx="401482" cy="32677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0" name="圖片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6" y="2465406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6"/>
          <p:cNvGraphicFramePr>
            <a:graphicFrameLocks noGrp="1"/>
          </p:cNvGraphicFramePr>
          <p:nvPr/>
        </p:nvGraphicFramePr>
        <p:xfrm>
          <a:off x="288629" y="671942"/>
          <a:ext cx="6334125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41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1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Ds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Dg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48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dirty="0">
                          <a:solidFill>
                            <a:schemeClr val="accent5"/>
                          </a:solidFill>
                        </a:rPr>
                        <a:t>99.96</a:t>
                      </a:r>
                      <a:endParaRPr lang="zh-TW" altLang="en-US" sz="14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101.21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標題 1"/>
          <p:cNvSpPr txBox="1"/>
          <p:nvPr/>
        </p:nvSpPr>
        <p:spPr>
          <a:xfrm>
            <a:off x="276225" y="-8725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Option2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104" y="5262699"/>
            <a:ext cx="5345737" cy="113810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50" y="4377758"/>
            <a:ext cx="6151081" cy="242189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50" y="1639750"/>
            <a:ext cx="6151081" cy="26860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104" y="1417656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標題 1"/>
          <p:cNvSpPr txBox="1"/>
          <p:nvPr/>
        </p:nvSpPr>
        <p:spPr>
          <a:xfrm>
            <a:off x="304800" y="8419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内层走线</a:t>
            </a:r>
            <a:endParaRPr lang="en-US" altLang="zh-TW" sz="3600" dirty="0"/>
          </a:p>
        </p:txBody>
      </p:sp>
      <p:graphicFrame>
        <p:nvGraphicFramePr>
          <p:cNvPr id="58" name="表格 36"/>
          <p:cNvGraphicFramePr>
            <a:graphicFrameLocks noGrp="1"/>
          </p:cNvGraphicFramePr>
          <p:nvPr/>
        </p:nvGraphicFramePr>
        <p:xfrm>
          <a:off x="1762124" y="1479435"/>
          <a:ext cx="9060729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67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5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33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2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68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L2/L3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98.93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0" name="群組 49"/>
          <p:cNvGrpSpPr/>
          <p:nvPr/>
        </p:nvGrpSpPr>
        <p:grpSpPr>
          <a:xfrm>
            <a:off x="5545513" y="3457006"/>
            <a:ext cx="6465512" cy="1959861"/>
            <a:chOff x="5545513" y="3457006"/>
            <a:chExt cx="6465512" cy="1959861"/>
          </a:xfrm>
        </p:grpSpPr>
        <p:sp>
          <p:nvSpPr>
            <p:cNvPr id="3" name="矩形 2"/>
            <p:cNvSpPr/>
            <p:nvPr/>
          </p:nvSpPr>
          <p:spPr>
            <a:xfrm>
              <a:off x="5617504" y="3772115"/>
              <a:ext cx="6392838" cy="54271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038800" y="409860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932994" y="409860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416179" y="409703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0310374" y="409703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627029" y="5160434"/>
              <a:ext cx="6383996" cy="22119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617504" y="4324447"/>
              <a:ext cx="6392838" cy="83767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545513" y="4577210"/>
              <a:ext cx="56705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Core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587368" y="5079682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直線接點 13"/>
            <p:cNvCxnSpPr/>
            <p:nvPr/>
          </p:nvCxnSpPr>
          <p:spPr>
            <a:xfrm flipV="1">
              <a:off x="7038800" y="4297847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V="1">
              <a:off x="7476672" y="428655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7051432" y="472451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7935297" y="4299924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8373168" y="4288635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>
              <a:off x="7947928" y="4726587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>
              <a:off x="7491682" y="472451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V="1">
              <a:off x="6620994" y="431451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6619965" y="472655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V="1">
              <a:off x="8374198" y="431247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8373168" y="4724512"/>
              <a:ext cx="1043011" cy="207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7134840" y="437979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8006521" y="437979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7594958" y="4379799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8796466" y="4389287"/>
              <a:ext cx="36639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Ds</a:t>
              </a:r>
              <a:endParaRPr lang="zh-TW" altLang="en-US" sz="1400" b="1" dirty="0"/>
            </a:p>
          </p:txBody>
        </p:sp>
        <p:sp>
          <p:nvSpPr>
            <p:cNvPr id="29" name="文字方塊 28"/>
            <p:cNvSpPr txBox="1"/>
            <p:nvPr/>
          </p:nvSpPr>
          <p:spPr>
            <a:xfrm flipH="1">
              <a:off x="6635590" y="4379800"/>
              <a:ext cx="497421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cxnSp>
          <p:nvCxnSpPr>
            <p:cNvPr id="36" name="直線接點 35"/>
            <p:cNvCxnSpPr/>
            <p:nvPr/>
          </p:nvCxnSpPr>
          <p:spPr>
            <a:xfrm flipV="1">
              <a:off x="9416179" y="429627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V="1">
              <a:off x="9854051" y="428498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9428812" y="47229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 flipV="1">
              <a:off x="10312676" y="4298349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V="1">
              <a:off x="10750548" y="4287060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>
              <a:off x="10325307" y="4725013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>
              <a:off x="9869061" y="47229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 flipV="1">
              <a:off x="11169383" y="4294232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/>
            <p:nvPr/>
          </p:nvCxnSpPr>
          <p:spPr>
            <a:xfrm flipV="1">
              <a:off x="10751578" y="431090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10750548" y="47229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/>
            <p:cNvSpPr txBox="1"/>
            <p:nvPr/>
          </p:nvSpPr>
          <p:spPr>
            <a:xfrm>
              <a:off x="9512219" y="437822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10409295" y="437822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9972337" y="4378224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10822854" y="4378224"/>
              <a:ext cx="37973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5618473" y="3532882"/>
              <a:ext cx="6389377" cy="24536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5584597" y="3719262"/>
              <a:ext cx="3975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5586796" y="3457006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1265580" y="3762497"/>
              <a:ext cx="437844" cy="140957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6112555" y="3772116"/>
              <a:ext cx="431119" cy="1390434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157506" y="4026784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037142" y="4034663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9534886" y="4025209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0414521" y="4033088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1177673" y="4097034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013235" y="4098609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1353445" y="4025209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6191631" y="4029808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9" name="圖片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1" y="2853669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標題 1"/>
          <p:cNvSpPr txBox="1"/>
          <p:nvPr/>
        </p:nvSpPr>
        <p:spPr>
          <a:xfrm>
            <a:off x="285750" y="-50080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内层走线</a:t>
            </a:r>
            <a:endParaRPr lang="en-US" altLang="zh-TW" sz="3600" dirty="0"/>
          </a:p>
        </p:txBody>
      </p:sp>
      <p:graphicFrame>
        <p:nvGraphicFramePr>
          <p:cNvPr id="28" name="表格 36"/>
          <p:cNvGraphicFramePr>
            <a:graphicFrameLocks noGrp="1"/>
          </p:cNvGraphicFramePr>
          <p:nvPr/>
        </p:nvGraphicFramePr>
        <p:xfrm>
          <a:off x="158014" y="753649"/>
          <a:ext cx="6334125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41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1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73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Ds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Dg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7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98.93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37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100.18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37" y="4949889"/>
            <a:ext cx="5481638" cy="174334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14" y="1752473"/>
            <a:ext cx="6019800" cy="248803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26" y="4316572"/>
            <a:ext cx="5972175" cy="248803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975" y="1210849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標題 1"/>
          <p:cNvSpPr txBox="1"/>
          <p:nvPr/>
        </p:nvSpPr>
        <p:spPr>
          <a:xfrm>
            <a:off x="103817" y="-18949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EPHY/USB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内层走线</a:t>
            </a:r>
            <a:endParaRPr lang="en-US" altLang="zh-TW" sz="3600" dirty="0"/>
          </a:p>
        </p:txBody>
      </p:sp>
      <p:grpSp>
        <p:nvGrpSpPr>
          <p:cNvPr id="4" name="群組 3"/>
          <p:cNvGrpSpPr/>
          <p:nvPr/>
        </p:nvGrpSpPr>
        <p:grpSpPr>
          <a:xfrm>
            <a:off x="6205055" y="3536582"/>
            <a:ext cx="5433101" cy="2340289"/>
            <a:chOff x="6234232" y="3822332"/>
            <a:chExt cx="5433101" cy="2340289"/>
          </a:xfrm>
        </p:grpSpPr>
        <p:sp>
          <p:nvSpPr>
            <p:cNvPr id="57" name="矩形 56"/>
            <p:cNvSpPr/>
            <p:nvPr/>
          </p:nvSpPr>
          <p:spPr>
            <a:xfrm>
              <a:off x="6248233" y="4124325"/>
              <a:ext cx="5410900" cy="68955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6238878" y="4809741"/>
              <a:ext cx="5410900" cy="103542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  <p:sp>
          <p:nvSpPr>
            <p:cNvPr id="61" name="矩形 60"/>
            <p:cNvSpPr/>
            <p:nvPr/>
          </p:nvSpPr>
          <p:spPr>
            <a:xfrm>
              <a:off x="8321768" y="4579844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2" name="矩形 61"/>
            <p:cNvSpPr/>
            <p:nvPr/>
          </p:nvSpPr>
          <p:spPr>
            <a:xfrm>
              <a:off x="9504073" y="4579844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3" name="矩形 62"/>
            <p:cNvSpPr/>
            <p:nvPr/>
          </p:nvSpPr>
          <p:spPr>
            <a:xfrm>
              <a:off x="10650817" y="4579844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4" name="矩形 63"/>
            <p:cNvSpPr/>
            <p:nvPr/>
          </p:nvSpPr>
          <p:spPr>
            <a:xfrm>
              <a:off x="6965764" y="4579844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  <p:sp>
          <p:nvSpPr>
            <p:cNvPr id="65" name="矩形 64"/>
            <p:cNvSpPr/>
            <p:nvPr/>
          </p:nvSpPr>
          <p:spPr>
            <a:xfrm>
              <a:off x="6238877" y="5853185"/>
              <a:ext cx="5410900" cy="2314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6234232" y="5228792"/>
              <a:ext cx="60706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Core</a:t>
              </a:r>
              <a:endParaRPr lang="zh-TW" altLang="en-US" i="1" dirty="0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6238708" y="5794321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solidFill>
                    <a:schemeClr val="bg1"/>
                  </a:solidFill>
                </a:rPr>
                <a:t>GND</a:t>
              </a:r>
              <a:endParaRPr lang="zh-TW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7201640" y="4509807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solidFill>
                    <a:schemeClr val="bg1"/>
                  </a:solidFill>
                </a:rPr>
                <a:t>G</a:t>
              </a:r>
              <a:endParaRPr lang="zh-TW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10883224" y="4506728"/>
              <a:ext cx="32829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8420972" y="4506728"/>
              <a:ext cx="3048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/>
                <a:t>P</a:t>
              </a:r>
              <a:endParaRPr lang="zh-TW" altLang="en-US" b="1" i="1" dirty="0"/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9584027" y="4514748"/>
              <a:ext cx="33274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/>
                <a:t>N</a:t>
              </a:r>
              <a:endParaRPr lang="zh-TW" altLang="en-US" b="1" i="1" dirty="0"/>
            </a:p>
          </p:txBody>
        </p:sp>
        <p:cxnSp>
          <p:nvCxnSpPr>
            <p:cNvPr id="74" name="直線接點 73"/>
            <p:cNvCxnSpPr/>
            <p:nvPr/>
          </p:nvCxnSpPr>
          <p:spPr>
            <a:xfrm flipV="1">
              <a:off x="8321768" y="4291779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 flipV="1">
              <a:off x="8900723" y="4280287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>
              <a:off x="8338470" y="4415834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 flipV="1">
              <a:off x="9507117" y="4293893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/>
            <p:cNvCxnSpPr/>
            <p:nvPr/>
          </p:nvCxnSpPr>
          <p:spPr>
            <a:xfrm flipV="1">
              <a:off x="10086072" y="4282401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/>
            <p:cNvCxnSpPr/>
            <p:nvPr/>
          </p:nvCxnSpPr>
          <p:spPr>
            <a:xfrm>
              <a:off x="9523819" y="4417948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單箭頭接點 79"/>
            <p:cNvCxnSpPr/>
            <p:nvPr/>
          </p:nvCxnSpPr>
          <p:spPr>
            <a:xfrm>
              <a:off x="8920569" y="4415834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flipV="1">
              <a:off x="7769344" y="4308750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/>
            <p:nvPr/>
          </p:nvCxnSpPr>
          <p:spPr>
            <a:xfrm>
              <a:off x="7767983" y="4417911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 flipV="1">
              <a:off x="10639857" y="428970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 flipV="1">
              <a:off x="10087433" y="4306673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/>
            <p:cNvCxnSpPr/>
            <p:nvPr/>
          </p:nvCxnSpPr>
          <p:spPr>
            <a:xfrm>
              <a:off x="10086072" y="4415834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85"/>
            <p:cNvSpPr txBox="1"/>
            <p:nvPr/>
          </p:nvSpPr>
          <p:spPr>
            <a:xfrm>
              <a:off x="8448752" y="4105694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9634867" y="4105694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9057120" y="4105694"/>
              <a:ext cx="2787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181675" y="4105694"/>
              <a:ext cx="3111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90" name="文字方塊 89"/>
            <p:cNvSpPr txBox="1"/>
            <p:nvPr/>
          </p:nvSpPr>
          <p:spPr>
            <a:xfrm flipH="1">
              <a:off x="7863585" y="4105694"/>
              <a:ext cx="40452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6256433" y="3891250"/>
              <a:ext cx="5410900" cy="2314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6238708" y="3822332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solidFill>
                    <a:schemeClr val="bg1"/>
                  </a:solidFill>
                </a:rPr>
                <a:t>GND</a:t>
              </a:r>
              <a:endParaRPr lang="zh-TW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6271822" y="4247276"/>
              <a:ext cx="41783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pp</a:t>
              </a:r>
              <a:endParaRPr lang="zh-TW" altLang="en-US" i="1" dirty="0"/>
            </a:p>
          </p:txBody>
        </p:sp>
        <p:sp>
          <p:nvSpPr>
            <p:cNvPr id="2" name="矩形 1"/>
            <p:cNvSpPr/>
            <p:nvPr/>
          </p:nvSpPr>
          <p:spPr>
            <a:xfrm>
              <a:off x="7142576" y="4124325"/>
              <a:ext cx="486949" cy="466595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133827" y="4789134"/>
              <a:ext cx="477254" cy="1064051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10833143" y="4133850"/>
              <a:ext cx="486949" cy="466595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0824394" y="4798659"/>
              <a:ext cx="477254" cy="1064051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</p:grpSp>
      <p:graphicFrame>
        <p:nvGraphicFramePr>
          <p:cNvPr id="101" name="表格 36"/>
          <p:cNvGraphicFramePr>
            <a:graphicFrameLocks noGrp="1"/>
          </p:cNvGraphicFramePr>
          <p:nvPr/>
        </p:nvGraphicFramePr>
        <p:xfrm>
          <a:off x="1339462" y="1416672"/>
          <a:ext cx="9696451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6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91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47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L2/L3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98.92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90.33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44" y="2951941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36"/>
          <p:cNvGraphicFramePr>
            <a:graphicFrameLocks noGrp="1"/>
          </p:cNvGraphicFramePr>
          <p:nvPr/>
        </p:nvGraphicFramePr>
        <p:xfrm>
          <a:off x="189203" y="711835"/>
          <a:ext cx="5787995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5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29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73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7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10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12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98.92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37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99.11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表格 36"/>
          <p:cNvGraphicFramePr>
            <a:graphicFrameLocks noGrp="1"/>
          </p:cNvGraphicFramePr>
          <p:nvPr/>
        </p:nvGraphicFramePr>
        <p:xfrm>
          <a:off x="6203980" y="706755"/>
          <a:ext cx="5798817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6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6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6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1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65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r>
                        <a:rPr lang="en-US" altLang="zh-TW" sz="1400" dirty="0"/>
                        <a:t>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7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90.33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0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90.34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標題 1"/>
          <p:cNvSpPr txBox="1"/>
          <p:nvPr/>
        </p:nvSpPr>
        <p:spPr>
          <a:xfrm>
            <a:off x="59220" y="-102848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EPHY/USB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内层走线</a:t>
            </a:r>
            <a:endParaRPr lang="en-US" altLang="zh-TW" sz="36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57150" y="1766252"/>
            <a:ext cx="5972175" cy="4986973"/>
            <a:chOff x="0" y="1766252"/>
            <a:chExt cx="5972175" cy="5446713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66252"/>
              <a:ext cx="5972175" cy="2653348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75" y="4559617"/>
              <a:ext cx="5943600" cy="2653348"/>
            </a:xfrm>
            <a:prstGeom prst="rect">
              <a:avLst/>
            </a:prstGeom>
          </p:spPr>
        </p:pic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875" y="4323837"/>
            <a:ext cx="5915025" cy="24293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875" y="1766251"/>
            <a:ext cx="5943600" cy="24293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標題 1"/>
          <p:cNvSpPr txBox="1"/>
          <p:nvPr/>
        </p:nvSpPr>
        <p:spPr>
          <a:xfrm>
            <a:off x="304800" y="0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Antenna 50ohm </a:t>
            </a:r>
            <a:r>
              <a:rPr lang="zh-TW" altLang="en-US" sz="3600" dirty="0"/>
              <a:t>阻抗控制</a:t>
            </a:r>
            <a:endParaRPr lang="en-US" altLang="zh-TW" sz="3600" dirty="0"/>
          </a:p>
        </p:txBody>
      </p:sp>
      <p:graphicFrame>
        <p:nvGraphicFramePr>
          <p:cNvPr id="155" name="表格 36"/>
          <p:cNvGraphicFramePr>
            <a:graphicFrameLocks noGrp="1"/>
          </p:cNvGraphicFramePr>
          <p:nvPr/>
        </p:nvGraphicFramePr>
        <p:xfrm>
          <a:off x="471639" y="898443"/>
          <a:ext cx="11377062" cy="736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25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9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801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865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D1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D2(mils)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Note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Top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50.93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Ref layer L4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4" name="文字方塊 53"/>
          <p:cNvSpPr txBox="1"/>
          <p:nvPr/>
        </p:nvSpPr>
        <p:spPr>
          <a:xfrm>
            <a:off x="8426573" y="2438043"/>
            <a:ext cx="1228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Layer - Top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06" y="2438043"/>
            <a:ext cx="5303100" cy="3329334"/>
          </a:xfrm>
          <a:prstGeom prst="rect">
            <a:avLst/>
          </a:prstGeom>
        </p:spPr>
      </p:pic>
      <p:grpSp>
        <p:nvGrpSpPr>
          <p:cNvPr id="62" name="群組 61"/>
          <p:cNvGrpSpPr/>
          <p:nvPr/>
        </p:nvGrpSpPr>
        <p:grpSpPr>
          <a:xfrm>
            <a:off x="6160170" y="2807375"/>
            <a:ext cx="5376053" cy="2798625"/>
            <a:chOff x="6610350" y="3976280"/>
            <a:chExt cx="5376053" cy="2798625"/>
          </a:xfrm>
        </p:grpSpPr>
        <p:sp>
          <p:nvSpPr>
            <p:cNvPr id="63" name="矩形 62"/>
            <p:cNvSpPr/>
            <p:nvPr/>
          </p:nvSpPr>
          <p:spPr>
            <a:xfrm>
              <a:off x="7045676" y="5999552"/>
              <a:ext cx="4890574" cy="48324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7036770" y="5132107"/>
              <a:ext cx="4893115" cy="85477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7037883" y="4655414"/>
              <a:ext cx="4890574" cy="48324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036770" y="6482565"/>
              <a:ext cx="4893115" cy="20815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10434498" y="4655415"/>
              <a:ext cx="428370" cy="1836976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8023759" y="4645589"/>
              <a:ext cx="428370" cy="1836976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9134528" y="4431281"/>
              <a:ext cx="562508" cy="21582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10247134" y="4431281"/>
              <a:ext cx="779500" cy="2158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7817046" y="4431281"/>
              <a:ext cx="779500" cy="2158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7041512" y="4931263"/>
              <a:ext cx="611253" cy="20610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7062009" y="4573775"/>
              <a:ext cx="42291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pp</a:t>
              </a:r>
              <a:endParaRPr lang="zh-TW" altLang="en-US" dirty="0"/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7031450" y="4845097"/>
              <a:ext cx="6478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8046221" y="4363001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10472939" y="4359999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9230914" y="4359999"/>
              <a:ext cx="44767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Sig</a:t>
              </a:r>
              <a:endParaRPr lang="zh-TW" altLang="en-US" dirty="0"/>
            </a:p>
          </p:txBody>
        </p:sp>
        <p:cxnSp>
          <p:nvCxnSpPr>
            <p:cNvPr id="78" name="直線接點 77"/>
            <p:cNvCxnSpPr/>
            <p:nvPr/>
          </p:nvCxnSpPr>
          <p:spPr>
            <a:xfrm flipV="1">
              <a:off x="9134528" y="4150442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/>
            <p:cNvCxnSpPr/>
            <p:nvPr/>
          </p:nvCxnSpPr>
          <p:spPr>
            <a:xfrm>
              <a:off x="9150756" y="4271385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接點 79"/>
            <p:cNvCxnSpPr>
              <a:stCxn id="71" idx="3"/>
            </p:cNvCxnSpPr>
            <p:nvPr/>
          </p:nvCxnSpPr>
          <p:spPr>
            <a:xfrm flipV="1">
              <a:off x="8596546" y="4166988"/>
              <a:ext cx="1251" cy="3722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/>
            <p:nvPr/>
          </p:nvCxnSpPr>
          <p:spPr>
            <a:xfrm>
              <a:off x="8596475" y="4273410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接點 81"/>
            <p:cNvCxnSpPr/>
            <p:nvPr/>
          </p:nvCxnSpPr>
          <p:spPr>
            <a:xfrm flipH="1" flipV="1">
              <a:off x="10236486" y="4115402"/>
              <a:ext cx="2848" cy="541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/>
            <p:cNvCxnSpPr/>
            <p:nvPr/>
          </p:nvCxnSpPr>
          <p:spPr>
            <a:xfrm>
              <a:off x="9698433" y="4271385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6610350" y="4329625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L1</a:t>
              </a:r>
              <a:endParaRPr lang="zh-TW" altLang="en-US" dirty="0"/>
            </a:p>
          </p:txBody>
        </p:sp>
        <p:sp>
          <p:nvSpPr>
            <p:cNvPr id="85" name="文字方塊 84"/>
            <p:cNvSpPr txBox="1"/>
            <p:nvPr/>
          </p:nvSpPr>
          <p:spPr>
            <a:xfrm>
              <a:off x="6614962" y="4845440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L2</a:t>
              </a:r>
              <a:endParaRPr lang="zh-TW" altLang="en-US" dirty="0"/>
            </a:p>
          </p:txBody>
        </p:sp>
        <p:cxnSp>
          <p:nvCxnSpPr>
            <p:cNvPr id="86" name="直線接點 85"/>
            <p:cNvCxnSpPr/>
            <p:nvPr/>
          </p:nvCxnSpPr>
          <p:spPr>
            <a:xfrm flipV="1">
              <a:off x="9703432" y="4158264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字方塊 86"/>
            <p:cNvSpPr txBox="1"/>
            <p:nvPr/>
          </p:nvSpPr>
          <p:spPr>
            <a:xfrm>
              <a:off x="7044941" y="5418429"/>
              <a:ext cx="6977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Core</a:t>
              </a:r>
              <a:endParaRPr lang="zh-TW" altLang="en-US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6975974" y="5901537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6621131" y="5896339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L3</a:t>
              </a:r>
              <a:endParaRPr lang="zh-TW" altLang="en-US" dirty="0"/>
            </a:p>
          </p:txBody>
        </p:sp>
        <p:sp>
          <p:nvSpPr>
            <p:cNvPr id="90" name="矩形 89"/>
            <p:cNvSpPr/>
            <p:nvPr/>
          </p:nvSpPr>
          <p:spPr>
            <a:xfrm>
              <a:off x="11201965" y="4929700"/>
              <a:ext cx="720346" cy="1960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11347414" y="4845097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7067209" y="6132323"/>
              <a:ext cx="6977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pp</a:t>
              </a:r>
              <a:endParaRPr lang="zh-TW" altLang="en-US" dirty="0"/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6619571" y="6389575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L4</a:t>
              </a:r>
              <a:endParaRPr lang="zh-TW" altLang="en-US" dirty="0"/>
            </a:p>
          </p:txBody>
        </p:sp>
        <p:cxnSp>
          <p:nvCxnSpPr>
            <p:cNvPr id="94" name="直線接點 93"/>
            <p:cNvCxnSpPr/>
            <p:nvPr/>
          </p:nvCxnSpPr>
          <p:spPr>
            <a:xfrm flipV="1">
              <a:off x="9132697" y="4529184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/>
            <p:cNvCxnSpPr/>
            <p:nvPr/>
          </p:nvCxnSpPr>
          <p:spPr>
            <a:xfrm>
              <a:off x="9141131" y="4826561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/>
            <p:cNvCxnSpPr/>
            <p:nvPr/>
          </p:nvCxnSpPr>
          <p:spPr>
            <a:xfrm>
              <a:off x="9688808" y="4826561"/>
              <a:ext cx="153036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/>
            <p:cNvCxnSpPr/>
            <p:nvPr/>
          </p:nvCxnSpPr>
          <p:spPr>
            <a:xfrm flipV="1">
              <a:off x="9701600" y="4537007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單箭頭接點 97"/>
            <p:cNvCxnSpPr/>
            <p:nvPr/>
          </p:nvCxnSpPr>
          <p:spPr>
            <a:xfrm flipV="1">
              <a:off x="7639446" y="4819014"/>
              <a:ext cx="1493108" cy="754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>
            <a:xfrm flipH="1" flipV="1">
              <a:off x="7643259" y="4821688"/>
              <a:ext cx="6605" cy="118206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>
            <a:xfrm flipV="1">
              <a:off x="11203556" y="4768997"/>
              <a:ext cx="11999" cy="125821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字方塊 100"/>
            <p:cNvSpPr txBox="1"/>
            <p:nvPr/>
          </p:nvSpPr>
          <p:spPr>
            <a:xfrm>
              <a:off x="10255974" y="4781771"/>
              <a:ext cx="4140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D2</a:t>
              </a:r>
              <a:endParaRPr lang="zh-TW" altLang="en-US" sz="1600" b="1" dirty="0"/>
            </a:p>
          </p:txBody>
        </p:sp>
        <p:sp>
          <p:nvSpPr>
            <p:cNvPr id="102" name="文字方塊 101"/>
            <p:cNvSpPr txBox="1"/>
            <p:nvPr/>
          </p:nvSpPr>
          <p:spPr>
            <a:xfrm flipH="1">
              <a:off x="8196378" y="4791054"/>
              <a:ext cx="49461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D2</a:t>
              </a:r>
              <a:endParaRPr lang="zh-TW" altLang="en-US" sz="1600" b="1" dirty="0"/>
            </a:p>
          </p:txBody>
        </p:sp>
        <p:sp>
          <p:nvSpPr>
            <p:cNvPr id="103" name="文字方塊 102"/>
            <p:cNvSpPr txBox="1"/>
            <p:nvPr/>
          </p:nvSpPr>
          <p:spPr>
            <a:xfrm>
              <a:off x="6964873" y="6406605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7046317" y="5986880"/>
              <a:ext cx="611253" cy="20610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文字方塊 104"/>
            <p:cNvSpPr txBox="1"/>
            <p:nvPr/>
          </p:nvSpPr>
          <p:spPr>
            <a:xfrm>
              <a:off x="7036255" y="5919479"/>
              <a:ext cx="6478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PWR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11212939" y="5985316"/>
              <a:ext cx="720346" cy="1960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文字方塊 107"/>
            <p:cNvSpPr txBox="1"/>
            <p:nvPr/>
          </p:nvSpPr>
          <p:spPr>
            <a:xfrm>
              <a:off x="11358388" y="5900713"/>
              <a:ext cx="62801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PWR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9" name="圖片 108"/>
            <p:cNvPicPr>
              <a:picLocks noChangeAspect="1"/>
            </p:cNvPicPr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>
              <a:off x="7661929" y="4905571"/>
              <a:ext cx="3533595" cy="1298084"/>
            </a:xfrm>
            <a:prstGeom prst="rect">
              <a:avLst/>
            </a:prstGeom>
          </p:spPr>
        </p:pic>
        <p:sp>
          <p:nvSpPr>
            <p:cNvPr id="110" name="文字方塊 109"/>
            <p:cNvSpPr txBox="1"/>
            <p:nvPr/>
          </p:nvSpPr>
          <p:spPr>
            <a:xfrm>
              <a:off x="9208124" y="3976280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9741539" y="3976280"/>
              <a:ext cx="4140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D1</a:t>
              </a:r>
              <a:endParaRPr lang="zh-TW" altLang="en-US" sz="1600" b="1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 flipH="1">
              <a:off x="8651918" y="3976280"/>
              <a:ext cx="49461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D1</a:t>
              </a:r>
              <a:endParaRPr lang="zh-TW" altLang="en-US" sz="1600" b="1" dirty="0"/>
            </a:p>
          </p:txBody>
        </p:sp>
      </p:grp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36"/>
          <p:cNvGraphicFramePr>
            <a:graphicFrameLocks noGrp="1"/>
          </p:cNvGraphicFramePr>
          <p:nvPr/>
        </p:nvGraphicFramePr>
        <p:xfrm>
          <a:off x="38483" y="1219676"/>
          <a:ext cx="6695689" cy="731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49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1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54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340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D1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D2(mils)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19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+/- 5%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50.93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標題 1"/>
          <p:cNvSpPr txBox="1"/>
          <p:nvPr/>
        </p:nvSpPr>
        <p:spPr>
          <a:xfrm>
            <a:off x="304800" y="0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Antenna 50ohm </a:t>
            </a:r>
            <a:r>
              <a:rPr lang="zh-TW" altLang="en-US" sz="3600" dirty="0"/>
              <a:t>阻抗控制</a:t>
            </a:r>
            <a:endParaRPr lang="en-US" altLang="zh-TW" sz="36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77" y="2451567"/>
            <a:ext cx="6000750" cy="38862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290" y="719305"/>
            <a:ext cx="5231082" cy="3284120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6610350" y="3995330"/>
            <a:ext cx="5376053" cy="2798625"/>
            <a:chOff x="6610350" y="3976280"/>
            <a:chExt cx="5376053" cy="2798625"/>
          </a:xfrm>
        </p:grpSpPr>
        <p:sp>
          <p:nvSpPr>
            <p:cNvPr id="17" name="矩形 16"/>
            <p:cNvSpPr/>
            <p:nvPr/>
          </p:nvSpPr>
          <p:spPr>
            <a:xfrm>
              <a:off x="7045676" y="5999552"/>
              <a:ext cx="4890574" cy="48324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7036770" y="5132107"/>
              <a:ext cx="4893115" cy="85477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037883" y="4655414"/>
              <a:ext cx="4890574" cy="48324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036770" y="6482565"/>
              <a:ext cx="4893115" cy="20815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10434498" y="4655415"/>
              <a:ext cx="428370" cy="1836976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8023759" y="4645589"/>
              <a:ext cx="428370" cy="1836976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134528" y="4431281"/>
              <a:ext cx="562508" cy="21582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247134" y="4431281"/>
              <a:ext cx="779500" cy="2158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817046" y="4431281"/>
              <a:ext cx="779500" cy="2158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041512" y="4931263"/>
              <a:ext cx="611253" cy="20610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062009" y="4573775"/>
              <a:ext cx="42291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pp</a:t>
              </a:r>
              <a:endParaRPr lang="zh-TW" altLang="en-US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031450" y="4845097"/>
              <a:ext cx="6478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8046221" y="4363001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10472939" y="4359999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9230914" y="4359999"/>
              <a:ext cx="44767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Sig</a:t>
              </a:r>
              <a:endParaRPr lang="zh-TW" altLang="en-US" dirty="0"/>
            </a:p>
          </p:txBody>
        </p:sp>
        <p:cxnSp>
          <p:nvCxnSpPr>
            <p:cNvPr id="29" name="直線接點 28"/>
            <p:cNvCxnSpPr/>
            <p:nvPr/>
          </p:nvCxnSpPr>
          <p:spPr>
            <a:xfrm flipV="1">
              <a:off x="9134528" y="4150442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9150756" y="4271385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>
              <a:stCxn id="22" idx="3"/>
            </p:cNvCxnSpPr>
            <p:nvPr/>
          </p:nvCxnSpPr>
          <p:spPr>
            <a:xfrm flipV="1">
              <a:off x="8596546" y="4166988"/>
              <a:ext cx="1251" cy="3722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/>
            <p:nvPr/>
          </p:nvCxnSpPr>
          <p:spPr>
            <a:xfrm>
              <a:off x="8596475" y="4273410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 flipH="1" flipV="1">
              <a:off x="10236486" y="4115402"/>
              <a:ext cx="2848" cy="541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>
              <a:off x="9698433" y="4271385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6610350" y="4329625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L1</a:t>
              </a:r>
              <a:endParaRPr lang="zh-TW" altLang="en-US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6614962" y="4845440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L2</a:t>
              </a:r>
              <a:endParaRPr lang="zh-TW" altLang="en-US" dirty="0"/>
            </a:p>
          </p:txBody>
        </p:sp>
        <p:cxnSp>
          <p:nvCxnSpPr>
            <p:cNvPr id="37" name="直線接點 36"/>
            <p:cNvCxnSpPr/>
            <p:nvPr/>
          </p:nvCxnSpPr>
          <p:spPr>
            <a:xfrm flipV="1">
              <a:off x="9703432" y="4158264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字方塊 37"/>
            <p:cNvSpPr txBox="1"/>
            <p:nvPr/>
          </p:nvSpPr>
          <p:spPr>
            <a:xfrm>
              <a:off x="7044941" y="5418429"/>
              <a:ext cx="6977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Core</a:t>
              </a:r>
              <a:endParaRPr lang="zh-TW" altLang="en-US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6975974" y="5901537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6621131" y="5896339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L3</a:t>
              </a:r>
              <a:endParaRPr lang="zh-TW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11201965" y="4929700"/>
              <a:ext cx="720346" cy="1960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11347414" y="4845097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7067209" y="6132323"/>
              <a:ext cx="6977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pp</a:t>
              </a:r>
              <a:endParaRPr lang="zh-TW" altLang="en-US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6619571" y="6389575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L4</a:t>
              </a:r>
              <a:endParaRPr lang="zh-TW" altLang="en-US" dirty="0"/>
            </a:p>
          </p:txBody>
        </p:sp>
        <p:cxnSp>
          <p:nvCxnSpPr>
            <p:cNvPr id="45" name="直線接點 44"/>
            <p:cNvCxnSpPr/>
            <p:nvPr/>
          </p:nvCxnSpPr>
          <p:spPr>
            <a:xfrm flipV="1">
              <a:off x="9132697" y="4529184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>
              <a:off x="9141131" y="4826561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/>
            <p:nvPr/>
          </p:nvCxnSpPr>
          <p:spPr>
            <a:xfrm>
              <a:off x="9688808" y="4826561"/>
              <a:ext cx="153036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V="1">
              <a:off x="9701600" y="4537007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 flipV="1">
              <a:off x="7639446" y="4819014"/>
              <a:ext cx="1493108" cy="754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/>
            <p:nvPr/>
          </p:nvCxnSpPr>
          <p:spPr>
            <a:xfrm flipH="1" flipV="1">
              <a:off x="7643259" y="4821688"/>
              <a:ext cx="6605" cy="118206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V="1">
              <a:off x="11203556" y="4768997"/>
              <a:ext cx="11999" cy="125821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字方塊 51"/>
            <p:cNvSpPr txBox="1"/>
            <p:nvPr/>
          </p:nvSpPr>
          <p:spPr>
            <a:xfrm>
              <a:off x="10255974" y="4781771"/>
              <a:ext cx="4140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D2</a:t>
              </a:r>
              <a:endParaRPr lang="zh-TW" altLang="en-US" sz="1600" b="1" dirty="0"/>
            </a:p>
          </p:txBody>
        </p:sp>
        <p:sp>
          <p:nvSpPr>
            <p:cNvPr id="53" name="文字方塊 52"/>
            <p:cNvSpPr txBox="1"/>
            <p:nvPr/>
          </p:nvSpPr>
          <p:spPr>
            <a:xfrm flipH="1">
              <a:off x="8196378" y="4791054"/>
              <a:ext cx="49461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D2</a:t>
              </a:r>
              <a:endParaRPr lang="zh-TW" altLang="en-US" sz="16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6964873" y="6406605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046317" y="5986880"/>
              <a:ext cx="611253" cy="20610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7036255" y="5919479"/>
              <a:ext cx="6478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PWR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1212939" y="5985316"/>
              <a:ext cx="720346" cy="1960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11358388" y="5900713"/>
              <a:ext cx="62801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PWR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>
              <a:alphaModFix amt="21000"/>
            </a:blip>
            <a:stretch>
              <a:fillRect/>
            </a:stretch>
          </p:blipFill>
          <p:spPr>
            <a:xfrm>
              <a:off x="7661929" y="4905571"/>
              <a:ext cx="3533595" cy="1298084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9208124" y="3976280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9741539" y="3976280"/>
              <a:ext cx="4140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D1</a:t>
              </a:r>
              <a:endParaRPr lang="zh-TW" altLang="en-US" sz="1600" b="1" dirty="0"/>
            </a:p>
          </p:txBody>
        </p:sp>
        <p:sp>
          <p:nvSpPr>
            <p:cNvPr id="16" name="文字方塊 15"/>
            <p:cNvSpPr txBox="1"/>
            <p:nvPr/>
          </p:nvSpPr>
          <p:spPr>
            <a:xfrm flipH="1">
              <a:off x="8651918" y="3976280"/>
              <a:ext cx="49461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D1</a:t>
              </a:r>
              <a:endParaRPr lang="zh-TW" altLang="en-US" sz="1600" b="1" dirty="0"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481760"/>
              </p:ext>
            </p:extLst>
          </p:nvPr>
        </p:nvGraphicFramePr>
        <p:xfrm>
          <a:off x="285750" y="933450"/>
          <a:ext cx="11468101" cy="4907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85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8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No.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Rule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Requirement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Check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10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Single-end rule 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内层 </a:t>
                      </a:r>
                      <a:r>
                        <a:rPr lang="en-US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11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EMMC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内层 </a:t>
                      </a:r>
                      <a:r>
                        <a:rPr lang="en-US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12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AUD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 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13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XTAL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 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14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RTC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 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15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WIFI_ANT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表层阻抗控制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PCB vendor </a:t>
                      </a: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确认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polar </a:t>
                      </a: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结果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b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zh-TW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表层</a:t>
                      </a: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Coated Coplanar Strips with GND 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TW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16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VDC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1. </a:t>
                      </a:r>
                      <a:r>
                        <a:rPr lang="zh-TW" altLang="en-US" sz="1600" dirty="0"/>
                        <a:t>确认</a:t>
                      </a:r>
                      <a:r>
                        <a:rPr lang="en-US" altLang="zh-TW" sz="1600" dirty="0"/>
                        <a:t>Cap</a:t>
                      </a:r>
                      <a:r>
                        <a:rPr lang="zh-TW" altLang="en-US" sz="1600" dirty="0"/>
                        <a:t>数量与位置</a:t>
                      </a:r>
                      <a:r>
                        <a:rPr lang="en-US" altLang="zh-TW" sz="1600" dirty="0"/>
                        <a:t>, VIA</a:t>
                      </a:r>
                      <a:r>
                        <a:rPr lang="zh-TW" altLang="en-US" sz="1600" dirty="0"/>
                        <a:t>数量</a:t>
                      </a:r>
                      <a:r>
                        <a:rPr lang="en-US" altLang="zh-TW" sz="1600" dirty="0"/>
                        <a:t/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2. </a:t>
                      </a:r>
                      <a:r>
                        <a:rPr lang="zh-TW" altLang="en-US" sz="1600" dirty="0"/>
                        <a:t>通道宽度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1. Rule1: (1) SOC/PMIC </a:t>
                      </a:r>
                      <a:r>
                        <a:rPr lang="zh-TW" altLang="en-US" sz="1600" dirty="0"/>
                        <a:t>处</a:t>
                      </a:r>
                      <a:r>
                        <a:rPr lang="en-US" altLang="zh-TW" sz="1600" dirty="0"/>
                        <a:t>VIA </a:t>
                      </a:r>
                      <a:r>
                        <a:rPr lang="zh-TW" altLang="en-US" sz="1600" dirty="0"/>
                        <a:t>数量</a:t>
                      </a:r>
                      <a:r>
                        <a:rPr lang="en-US" altLang="zh-TW" sz="1600" dirty="0"/>
                        <a:t/>
                      </a:r>
                      <a:br>
                        <a:rPr lang="en-US" altLang="zh-TW" sz="1600" dirty="0"/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(2) SOC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处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 pin VDDC/GND VIA rule </a:t>
                      </a:r>
                      <a:b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通道宽度参照 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rule2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altLang="zh-TW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建议将 </a:t>
                      </a:r>
                      <a:r>
                        <a:rPr kumimoji="0" lang="en-US" altLang="zh-TW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VDDC  </a:t>
                      </a:r>
                      <a:r>
                        <a:rPr kumimoji="0"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走线</a:t>
                      </a:r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altLang="zh-TW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VIA/Cap </a:t>
                      </a:r>
                      <a:r>
                        <a:rPr kumimoji="0"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布局粘贴到 </a:t>
                      </a:r>
                      <a:r>
                        <a:rPr kumimoji="0" lang="en-US" altLang="zh-TW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 PKG </a:t>
                      </a:r>
                      <a:r>
                        <a:rPr kumimoji="0"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下方</a:t>
                      </a:r>
                      <a:endParaRPr kumimoji="0" lang="en-US" altLang="zh-TW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17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Analog IO Power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1. </a:t>
                      </a:r>
                      <a:r>
                        <a:rPr lang="zh-TW" altLang="en-US" sz="1600" dirty="0"/>
                        <a:t>线宽</a:t>
                      </a:r>
                      <a:r>
                        <a:rPr lang="en-US" altLang="zh-TW" sz="1600" dirty="0"/>
                        <a:t>rule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2. </a:t>
                      </a:r>
                      <a:r>
                        <a:rPr lang="zh-TW" altLang="en-US" sz="1600" dirty="0"/>
                        <a:t>确认</a:t>
                      </a:r>
                      <a:r>
                        <a:rPr lang="en-US" altLang="zh-TW" sz="1600" dirty="0"/>
                        <a:t>Cap</a:t>
                      </a:r>
                      <a:r>
                        <a:rPr lang="zh-TW" altLang="en-US" sz="1600" dirty="0"/>
                        <a:t>数量与位置</a:t>
                      </a:r>
                      <a:r>
                        <a:rPr lang="en-US" altLang="zh-TW" sz="1600" dirty="0"/>
                        <a:t>, VIA</a:t>
                      </a:r>
                      <a:r>
                        <a:rPr lang="zh-TW" altLang="en-US" sz="1600" dirty="0"/>
                        <a:t>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1. Rule1: (1) SOC/PMIC </a:t>
                      </a:r>
                      <a:r>
                        <a:rPr lang="zh-TW" altLang="en-US" sz="1600" dirty="0"/>
                        <a:t>处</a:t>
                      </a:r>
                      <a:r>
                        <a:rPr lang="en-US" altLang="zh-TW" sz="1600" dirty="0"/>
                        <a:t>VIA </a:t>
                      </a:r>
                      <a:r>
                        <a:rPr lang="zh-TW" altLang="en-US" sz="1600" dirty="0"/>
                        <a:t>数量</a:t>
                      </a:r>
                      <a:r>
                        <a:rPr lang="en-US" altLang="zh-TW" sz="1600" dirty="0"/>
                        <a:t/>
                      </a:r>
                      <a:br>
                        <a:rPr lang="en-US" altLang="zh-TW" sz="1600" dirty="0"/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(2) SOC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处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 pin power/GND VIA rule </a:t>
                      </a:r>
                      <a:b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通道宽度参照 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rule2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altLang="zh-TW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建议在 </a:t>
                      </a:r>
                      <a:r>
                        <a:rPr kumimoji="0" lang="en-US" altLang="zh-TW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 PKG </a:t>
                      </a:r>
                      <a:r>
                        <a:rPr kumimoji="0"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下 附上 </a:t>
                      </a:r>
                      <a:r>
                        <a:rPr kumimoji="0" lang="en-US" altLang="zh-TW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power trace/VIA/Cap layout=</a:t>
                      </a:r>
                      <a:endParaRPr kumimoji="0" lang="en-US" altLang="zh-TW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標題 1"/>
          <p:cNvSpPr txBox="1"/>
          <p:nvPr/>
        </p:nvSpPr>
        <p:spPr>
          <a:xfrm>
            <a:off x="191784" y="119784"/>
            <a:ext cx="10972800" cy="719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+mn-lt"/>
                <a:ea typeface="Microsoft JhengHei" panose="020B0604030504040204" pitchFamily="34" charset="-120"/>
              </a:rPr>
              <a:t>Checklist - Layout rule</a:t>
            </a:r>
            <a:endParaRPr lang="zh-TW" altLang="en-US" sz="3600" b="1" dirty="0">
              <a:latin typeface="+mn-lt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333591" y="1740683"/>
            <a:ext cx="78619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92D050"/>
                </a:solidFill>
              </a:rPr>
              <a:t>MIPI/EPHY/USB/Antenna </a:t>
            </a:r>
            <a:r>
              <a:rPr lang="zh-TW" altLang="en-US" sz="4000" b="1" dirty="0">
                <a:solidFill>
                  <a:srgbClr val="92D050"/>
                </a:solidFill>
              </a:rPr>
              <a:t>阻抗控制 </a:t>
            </a:r>
          </a:p>
        </p:txBody>
      </p:sp>
      <p:sp>
        <p:nvSpPr>
          <p:cNvPr id="8" name="標題 4"/>
          <p:cNvSpPr txBox="1"/>
          <p:nvPr/>
        </p:nvSpPr>
        <p:spPr>
          <a:xfrm>
            <a:off x="3757607" y="3284622"/>
            <a:ext cx="4676783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真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6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层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, 6-layer PCB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304800" y="8419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MIPI/EPHY/USB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Option1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574102" y="2500903"/>
            <a:ext cx="6353547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Wingdings" panose="05000000000000000000" pitchFamily="2" charset="2"/>
              </a:rPr>
              <a:t>MIPI/USB differential signals are required impedance control 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- Target impedance: 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 (1) MIPI- CSI/DSI: 100ohm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(2)USB: 90ohm</a:t>
            </a:r>
            <a:br>
              <a:rPr lang="en-US" altLang="zh-TW" dirty="0">
                <a:sym typeface="Wingdings" panose="05000000000000000000" pitchFamily="2" charset="2"/>
              </a:rPr>
            </a:br>
            <a:endParaRPr lang="en-US" altLang="zh-TW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Wingdings" panose="05000000000000000000" pitchFamily="2" charset="2"/>
              </a:rPr>
              <a:t>Differential signals shielding rule: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     - pair to pair GND shielding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 </a:t>
            </a:r>
            <a:endParaRPr lang="en-US" altLang="zh-TW" dirty="0"/>
          </a:p>
        </p:txBody>
      </p:sp>
      <p:grpSp>
        <p:nvGrpSpPr>
          <p:cNvPr id="4" name="群組 3"/>
          <p:cNvGrpSpPr/>
          <p:nvPr/>
        </p:nvGrpSpPr>
        <p:grpSpPr>
          <a:xfrm>
            <a:off x="6219658" y="4762919"/>
            <a:ext cx="5411070" cy="1409227"/>
            <a:chOff x="6219658" y="4762919"/>
            <a:chExt cx="5411070" cy="1409227"/>
          </a:xfrm>
        </p:grpSpPr>
        <p:sp>
          <p:nvSpPr>
            <p:cNvPr id="8" name="矩形 7"/>
            <p:cNvSpPr/>
            <p:nvPr/>
          </p:nvSpPr>
          <p:spPr>
            <a:xfrm>
              <a:off x="6219828" y="5466967"/>
              <a:ext cx="5410900" cy="40411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9" name="矩形 8"/>
            <p:cNvSpPr/>
            <p:nvPr/>
          </p:nvSpPr>
          <p:spPr>
            <a:xfrm>
              <a:off x="8302718" y="5237069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9485023" y="5237069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631767" y="5237069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12" name="矩形 11"/>
            <p:cNvSpPr/>
            <p:nvPr/>
          </p:nvSpPr>
          <p:spPr>
            <a:xfrm>
              <a:off x="6946714" y="5237069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13" name="矩形 12"/>
            <p:cNvSpPr/>
            <p:nvPr/>
          </p:nvSpPr>
          <p:spPr>
            <a:xfrm>
              <a:off x="6219827" y="5862710"/>
              <a:ext cx="5410900" cy="2314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281857" y="5476442"/>
              <a:ext cx="4241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pp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6219658" y="5803846"/>
              <a:ext cx="6223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GND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182590" y="5167032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0864174" y="5163953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459072" y="5163953"/>
              <a:ext cx="30099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P</a:t>
              </a:r>
              <a:endParaRPr lang="zh-TW" altLang="en-US" i="1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622127" y="5171973"/>
              <a:ext cx="3302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N</a:t>
              </a:r>
              <a:endParaRPr lang="zh-TW" altLang="en-US" i="1" dirty="0"/>
            </a:p>
          </p:txBody>
        </p:sp>
        <p:cxnSp>
          <p:nvCxnSpPr>
            <p:cNvPr id="20" name="直線接點 19"/>
            <p:cNvCxnSpPr/>
            <p:nvPr/>
          </p:nvCxnSpPr>
          <p:spPr>
            <a:xfrm flipV="1">
              <a:off x="8302718" y="4949004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V="1">
              <a:off x="8881673" y="493751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8319420" y="5073059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V="1">
              <a:off x="9488067" y="495111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 flipV="1">
              <a:off x="10067022" y="4939626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>
              <a:off x="9504769" y="5075173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8901519" y="5073059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V="1">
              <a:off x="7750294" y="4965975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>
              <a:off x="7748933" y="5075136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V="1">
              <a:off x="10620807" y="4946927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 flipV="1">
              <a:off x="10068383" y="496389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10067022" y="5073059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8429702" y="4762919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9615817" y="4762919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9038070" y="4762919"/>
              <a:ext cx="2787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0162625" y="4762919"/>
              <a:ext cx="3111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36" name="文字方塊 35"/>
            <p:cNvSpPr txBox="1"/>
            <p:nvPr/>
          </p:nvSpPr>
          <p:spPr>
            <a:xfrm flipH="1">
              <a:off x="7844535" y="4762919"/>
              <a:ext cx="40452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2" name="矩形 1"/>
            <p:cNvSpPr/>
            <p:nvPr/>
          </p:nvSpPr>
          <p:spPr>
            <a:xfrm>
              <a:off x="7096215" y="5454838"/>
              <a:ext cx="578955" cy="439331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37" name="矩形 36"/>
            <p:cNvSpPr/>
            <p:nvPr/>
          </p:nvSpPr>
          <p:spPr>
            <a:xfrm>
              <a:off x="10743245" y="5444910"/>
              <a:ext cx="578955" cy="439331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</p:grpSp>
      <p:graphicFrame>
        <p:nvGraphicFramePr>
          <p:cNvPr id="39" name="表格 36"/>
          <p:cNvGraphicFramePr>
            <a:graphicFrameLocks noGrp="1"/>
          </p:cNvGraphicFramePr>
          <p:nvPr/>
        </p:nvGraphicFramePr>
        <p:xfrm>
          <a:off x="1595051" y="1048255"/>
          <a:ext cx="804281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73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Top/Bottom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97.99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92.48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0" name="圖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7" y="2399575"/>
            <a:ext cx="5262934" cy="41161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/>
          <p:nvPr/>
        </p:nvSpPr>
        <p:spPr>
          <a:xfrm>
            <a:off x="304800" y="8419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MIPI/EPHY/USB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Option1</a:t>
            </a:r>
          </a:p>
        </p:txBody>
      </p:sp>
      <p:graphicFrame>
        <p:nvGraphicFramePr>
          <p:cNvPr id="11" name="表格 36"/>
          <p:cNvGraphicFramePr>
            <a:graphicFrameLocks noGrp="1"/>
          </p:cNvGraphicFramePr>
          <p:nvPr/>
        </p:nvGraphicFramePr>
        <p:xfrm>
          <a:off x="255878" y="1207135"/>
          <a:ext cx="5787995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5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29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46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97.99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表格 36"/>
          <p:cNvGraphicFramePr>
            <a:graphicFrameLocks noGrp="1"/>
          </p:cNvGraphicFramePr>
          <p:nvPr/>
        </p:nvGraphicFramePr>
        <p:xfrm>
          <a:off x="6318280" y="1202055"/>
          <a:ext cx="5798817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6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6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6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90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90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4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92.48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8" y="1999709"/>
            <a:ext cx="5991225" cy="394335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129" y="1999709"/>
            <a:ext cx="5943600" cy="39147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304800" y="8419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Option2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5549268" y="3510859"/>
            <a:ext cx="6432499" cy="867783"/>
            <a:chOff x="5577843" y="4482409"/>
            <a:chExt cx="6432499" cy="867783"/>
          </a:xfrm>
        </p:grpSpPr>
        <p:sp>
          <p:nvSpPr>
            <p:cNvPr id="9" name="矩形 8"/>
            <p:cNvSpPr/>
            <p:nvPr/>
          </p:nvSpPr>
          <p:spPr>
            <a:xfrm>
              <a:off x="5617504" y="5093759"/>
              <a:ext cx="6383505" cy="24253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617504" y="4781648"/>
              <a:ext cx="6392838" cy="305974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38800" y="455580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932994" y="455580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013235" y="4555809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594775" y="4691388"/>
              <a:ext cx="3975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577843" y="5013007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191631" y="4487008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157506" y="4483984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037142" y="4491863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直線接點 19"/>
            <p:cNvCxnSpPr/>
            <p:nvPr/>
          </p:nvCxnSpPr>
          <p:spPr>
            <a:xfrm flipV="1">
              <a:off x="7038800" y="4755047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V="1">
              <a:off x="7476672" y="474375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7051432" y="487691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V="1">
              <a:off x="7935297" y="4757124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 flipV="1">
              <a:off x="8373168" y="4745835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>
              <a:off x="7947928" y="4878987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7491682" y="487691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V="1">
              <a:off x="6620994" y="477171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>
              <a:off x="6619965" y="487895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V="1">
              <a:off x="8374198" y="476967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8373168" y="4876912"/>
              <a:ext cx="1043011" cy="207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7134840" y="483699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8006521" y="483699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7594958" y="4836999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8796466" y="4846487"/>
              <a:ext cx="36639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Ds</a:t>
              </a:r>
              <a:endParaRPr lang="zh-TW" altLang="en-US" sz="1400" b="1" dirty="0"/>
            </a:p>
          </p:txBody>
        </p:sp>
        <p:sp>
          <p:nvSpPr>
            <p:cNvPr id="35" name="文字方塊 34"/>
            <p:cNvSpPr txBox="1"/>
            <p:nvPr/>
          </p:nvSpPr>
          <p:spPr>
            <a:xfrm flipH="1">
              <a:off x="6635590" y="4837000"/>
              <a:ext cx="497421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9416179" y="455423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0310374" y="455423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77673" y="4554234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1353445" y="4482409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9534886" y="4482409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10414521" y="4490288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直線接點 43"/>
            <p:cNvCxnSpPr/>
            <p:nvPr/>
          </p:nvCxnSpPr>
          <p:spPr>
            <a:xfrm flipV="1">
              <a:off x="9416179" y="475347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 flipV="1">
              <a:off x="9854051" y="474218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>
              <a:off x="9428812" y="48753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V="1">
              <a:off x="10312676" y="4755549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V="1">
              <a:off x="10750548" y="4744260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10325307" y="4877413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9869061" y="48753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V="1">
              <a:off x="11169383" y="4751432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 flipV="1">
              <a:off x="10751578" y="476810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>
              <a:off x="10750548" y="48753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字方塊 53"/>
            <p:cNvSpPr txBox="1"/>
            <p:nvPr/>
          </p:nvSpPr>
          <p:spPr>
            <a:xfrm>
              <a:off x="9512219" y="483542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0409295" y="483542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9972337" y="4835424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10822854" y="4835424"/>
              <a:ext cx="37973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11276168" y="4769097"/>
              <a:ext cx="401482" cy="32677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124654" y="4779858"/>
              <a:ext cx="401482" cy="32677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63" name="表格 36"/>
          <p:cNvGraphicFramePr>
            <a:graphicFrameLocks noGrp="1"/>
          </p:cNvGraphicFramePr>
          <p:nvPr/>
        </p:nvGraphicFramePr>
        <p:xfrm>
          <a:off x="32723" y="1265136"/>
          <a:ext cx="12077694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04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5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13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Rule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Top/Bottom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99.96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Ds=3W, Dg=3W 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9" name="圖片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7" y="2399575"/>
            <a:ext cx="5262934" cy="41161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/>
          <p:nvPr/>
        </p:nvSpPr>
        <p:spPr>
          <a:xfrm>
            <a:off x="276225" y="-8725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Option2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104" y="5262699"/>
            <a:ext cx="5345737" cy="113810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00" y="4377758"/>
            <a:ext cx="6151081" cy="242189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00" y="1639750"/>
            <a:ext cx="6151081" cy="2686050"/>
          </a:xfrm>
          <a:prstGeom prst="rect">
            <a:avLst/>
          </a:prstGeom>
        </p:spPr>
      </p:pic>
      <p:graphicFrame>
        <p:nvGraphicFramePr>
          <p:cNvPr id="17" name="表格 36"/>
          <p:cNvGraphicFramePr>
            <a:graphicFrameLocks noGrp="1"/>
          </p:cNvGraphicFramePr>
          <p:nvPr/>
        </p:nvGraphicFramePr>
        <p:xfrm>
          <a:off x="421979" y="671942"/>
          <a:ext cx="6334125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41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1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Ds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Dg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48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dirty="0">
                          <a:solidFill>
                            <a:schemeClr val="accent5"/>
                          </a:solidFill>
                        </a:rPr>
                        <a:t>99.96</a:t>
                      </a:r>
                      <a:endParaRPr lang="zh-TW" altLang="en-US" sz="14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101.21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07" y="818425"/>
            <a:ext cx="5262934" cy="41161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標題 1"/>
          <p:cNvSpPr txBox="1"/>
          <p:nvPr/>
        </p:nvSpPr>
        <p:spPr>
          <a:xfrm>
            <a:off x="304800" y="8419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内层走线</a:t>
            </a:r>
            <a:endParaRPr lang="en-US" altLang="zh-TW" sz="3600" dirty="0"/>
          </a:p>
        </p:txBody>
      </p:sp>
      <p:grpSp>
        <p:nvGrpSpPr>
          <p:cNvPr id="2" name="群組 1"/>
          <p:cNvGrpSpPr/>
          <p:nvPr/>
        </p:nvGrpSpPr>
        <p:grpSpPr>
          <a:xfrm>
            <a:off x="5545513" y="3780856"/>
            <a:ext cx="6465512" cy="1959861"/>
            <a:chOff x="5545513" y="3780856"/>
            <a:chExt cx="6465512" cy="1959861"/>
          </a:xfrm>
        </p:grpSpPr>
        <p:sp>
          <p:nvSpPr>
            <p:cNvPr id="3" name="矩形 2"/>
            <p:cNvSpPr/>
            <p:nvPr/>
          </p:nvSpPr>
          <p:spPr>
            <a:xfrm>
              <a:off x="5617504" y="4095965"/>
              <a:ext cx="6392838" cy="54271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038800" y="442245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932994" y="442245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416179" y="442088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0310374" y="442088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627029" y="5484284"/>
              <a:ext cx="6383996" cy="22119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617504" y="4648297"/>
              <a:ext cx="6392838" cy="83767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545513" y="4901060"/>
              <a:ext cx="56705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Core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587368" y="5403532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直線接點 13"/>
            <p:cNvCxnSpPr/>
            <p:nvPr/>
          </p:nvCxnSpPr>
          <p:spPr>
            <a:xfrm flipV="1">
              <a:off x="7038800" y="4621697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V="1">
              <a:off x="7476672" y="461040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7051432" y="504836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7935297" y="4623774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8373168" y="4612485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>
              <a:off x="7947928" y="5050437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>
              <a:off x="7491682" y="504836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V="1">
              <a:off x="6620994" y="463836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6619965" y="505040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V="1">
              <a:off x="8374198" y="463632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8373168" y="5048362"/>
              <a:ext cx="1043011" cy="207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7134840" y="470364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8006521" y="470364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7594958" y="4703649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8796466" y="4713137"/>
              <a:ext cx="36639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Ds</a:t>
              </a:r>
              <a:endParaRPr lang="zh-TW" altLang="en-US" sz="1400" b="1" dirty="0"/>
            </a:p>
          </p:txBody>
        </p:sp>
        <p:sp>
          <p:nvSpPr>
            <p:cNvPr id="29" name="文字方塊 28"/>
            <p:cNvSpPr txBox="1"/>
            <p:nvPr/>
          </p:nvSpPr>
          <p:spPr>
            <a:xfrm flipH="1">
              <a:off x="6635590" y="4703650"/>
              <a:ext cx="497421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cxnSp>
          <p:nvCxnSpPr>
            <p:cNvPr id="36" name="直線接點 35"/>
            <p:cNvCxnSpPr/>
            <p:nvPr/>
          </p:nvCxnSpPr>
          <p:spPr>
            <a:xfrm flipV="1">
              <a:off x="9416179" y="462012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V="1">
              <a:off x="9854051" y="460883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9428812" y="504678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 flipV="1">
              <a:off x="10312676" y="4622199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V="1">
              <a:off x="10750548" y="4610910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>
              <a:off x="10325307" y="5048863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>
              <a:off x="9869061" y="504678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 flipV="1">
              <a:off x="11169383" y="4618082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/>
            <p:nvPr/>
          </p:nvCxnSpPr>
          <p:spPr>
            <a:xfrm flipV="1">
              <a:off x="10751578" y="463475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10750548" y="504678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/>
            <p:cNvSpPr txBox="1"/>
            <p:nvPr/>
          </p:nvSpPr>
          <p:spPr>
            <a:xfrm>
              <a:off x="9512219" y="470207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10409295" y="470207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9972337" y="4702074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10822854" y="4702074"/>
              <a:ext cx="37973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5618473" y="3856732"/>
              <a:ext cx="6389377" cy="24536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5584597" y="4043112"/>
              <a:ext cx="3975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5586796" y="3780856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1265580" y="4086347"/>
              <a:ext cx="437844" cy="140957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6112555" y="4095966"/>
              <a:ext cx="431119" cy="1390434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157506" y="4350634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037142" y="4358513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9534886" y="4349059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0414521" y="4356938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1177673" y="4420884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013235" y="4422459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1353445" y="4349059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6191631" y="4353658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9" name="表格 36"/>
          <p:cNvGraphicFramePr>
            <a:graphicFrameLocks noGrp="1"/>
          </p:cNvGraphicFramePr>
          <p:nvPr/>
        </p:nvGraphicFramePr>
        <p:xfrm>
          <a:off x="1762125" y="1222194"/>
          <a:ext cx="9060729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67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5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33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2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68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L2/L3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98.44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8" name="圖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06" y="2290962"/>
            <a:ext cx="5262934" cy="41161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標題 1"/>
          <p:cNvSpPr txBox="1"/>
          <p:nvPr/>
        </p:nvSpPr>
        <p:spPr>
          <a:xfrm>
            <a:off x="285750" y="-50080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内层走线</a:t>
            </a:r>
            <a:endParaRPr lang="en-US" altLang="zh-TW" sz="3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37" y="4940364"/>
            <a:ext cx="5481638" cy="1743347"/>
          </a:xfrm>
          <a:prstGeom prst="rect">
            <a:avLst/>
          </a:prstGeom>
        </p:spPr>
      </p:pic>
      <p:graphicFrame>
        <p:nvGraphicFramePr>
          <p:cNvPr id="9" name="表格 36"/>
          <p:cNvGraphicFramePr>
            <a:graphicFrameLocks noGrp="1"/>
          </p:cNvGraphicFramePr>
          <p:nvPr/>
        </p:nvGraphicFramePr>
        <p:xfrm>
          <a:off x="158014" y="753649"/>
          <a:ext cx="6334125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41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1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73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Ds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Dg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7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98.44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37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99.92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0" y="1795462"/>
            <a:ext cx="6000750" cy="24145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41" y="4337462"/>
            <a:ext cx="5953125" cy="241458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789" y="589825"/>
            <a:ext cx="5262934" cy="41161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標題 1"/>
          <p:cNvSpPr txBox="1"/>
          <p:nvPr/>
        </p:nvSpPr>
        <p:spPr>
          <a:xfrm>
            <a:off x="103817" y="-18949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EPHY/USB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内层走线</a:t>
            </a:r>
            <a:endParaRPr lang="en-US" altLang="zh-TW" sz="3600" dirty="0"/>
          </a:p>
        </p:txBody>
      </p:sp>
      <p:grpSp>
        <p:nvGrpSpPr>
          <p:cNvPr id="3" name="群組 2"/>
          <p:cNvGrpSpPr/>
          <p:nvPr/>
        </p:nvGrpSpPr>
        <p:grpSpPr>
          <a:xfrm>
            <a:off x="6234232" y="3822332"/>
            <a:ext cx="5433101" cy="2340289"/>
            <a:chOff x="6234232" y="3822332"/>
            <a:chExt cx="5433101" cy="2340289"/>
          </a:xfrm>
        </p:grpSpPr>
        <p:sp>
          <p:nvSpPr>
            <p:cNvPr id="57" name="矩形 56"/>
            <p:cNvSpPr/>
            <p:nvPr/>
          </p:nvSpPr>
          <p:spPr>
            <a:xfrm>
              <a:off x="6248233" y="4124325"/>
              <a:ext cx="5410900" cy="68955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6238878" y="4809741"/>
              <a:ext cx="5410900" cy="103542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8321768" y="4579844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tx1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9504073" y="4579844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tx1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0650817" y="4579844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965764" y="4579844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238877" y="5853185"/>
              <a:ext cx="5410900" cy="2314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6234232" y="5228792"/>
              <a:ext cx="61531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Core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6238708" y="5794321"/>
              <a:ext cx="6223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GND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7201640" y="4509807"/>
              <a:ext cx="32829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10883224" y="4506728"/>
              <a:ext cx="32829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8420972" y="4506728"/>
              <a:ext cx="3048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P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9584027" y="4514748"/>
              <a:ext cx="33274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N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直線接點 73"/>
            <p:cNvCxnSpPr/>
            <p:nvPr/>
          </p:nvCxnSpPr>
          <p:spPr>
            <a:xfrm flipV="1">
              <a:off x="8321768" y="4291779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 flipV="1">
              <a:off x="8900723" y="4280287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>
              <a:off x="8338470" y="4415834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 flipV="1">
              <a:off x="9507117" y="4293893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/>
            <p:cNvCxnSpPr/>
            <p:nvPr/>
          </p:nvCxnSpPr>
          <p:spPr>
            <a:xfrm flipV="1">
              <a:off x="10086072" y="4282401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/>
            <p:cNvCxnSpPr/>
            <p:nvPr/>
          </p:nvCxnSpPr>
          <p:spPr>
            <a:xfrm>
              <a:off x="9523819" y="4417948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單箭頭接點 79"/>
            <p:cNvCxnSpPr/>
            <p:nvPr/>
          </p:nvCxnSpPr>
          <p:spPr>
            <a:xfrm>
              <a:off x="8920569" y="4415834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flipV="1">
              <a:off x="7769344" y="4308750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/>
            <p:nvPr/>
          </p:nvCxnSpPr>
          <p:spPr>
            <a:xfrm>
              <a:off x="7767983" y="4417911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 flipV="1">
              <a:off x="10639857" y="428970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 flipV="1">
              <a:off x="10087433" y="4306673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/>
            <p:cNvCxnSpPr/>
            <p:nvPr/>
          </p:nvCxnSpPr>
          <p:spPr>
            <a:xfrm>
              <a:off x="10086072" y="4415834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85"/>
            <p:cNvSpPr txBox="1"/>
            <p:nvPr/>
          </p:nvSpPr>
          <p:spPr>
            <a:xfrm>
              <a:off x="8448752" y="4105694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9634867" y="4105694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9057120" y="4105694"/>
              <a:ext cx="2787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181675" y="4105694"/>
              <a:ext cx="3111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90" name="文字方塊 89"/>
            <p:cNvSpPr txBox="1"/>
            <p:nvPr/>
          </p:nvSpPr>
          <p:spPr>
            <a:xfrm flipH="1">
              <a:off x="7863585" y="4105694"/>
              <a:ext cx="40452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6256433" y="3891250"/>
              <a:ext cx="5410900" cy="2314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6238708" y="3822332"/>
              <a:ext cx="6223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GND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6271822" y="4247276"/>
              <a:ext cx="4241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pp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7142576" y="4124325"/>
              <a:ext cx="486949" cy="466595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133827" y="4789134"/>
              <a:ext cx="477254" cy="1064051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10833143" y="4133850"/>
              <a:ext cx="486949" cy="466595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0824394" y="4798659"/>
              <a:ext cx="477254" cy="1064051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101" name="表格 36"/>
          <p:cNvGraphicFramePr>
            <a:graphicFrameLocks noGrp="1"/>
          </p:cNvGraphicFramePr>
          <p:nvPr/>
        </p:nvGraphicFramePr>
        <p:xfrm>
          <a:off x="1352043" y="984392"/>
          <a:ext cx="9696451" cy="1107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6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91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47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L2/L3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98.44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90.14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47" y="2384123"/>
            <a:ext cx="5262934" cy="41161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/>
          <p:nvPr/>
        </p:nvSpPr>
        <p:spPr>
          <a:xfrm>
            <a:off x="59220" y="-102848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EPHY/USB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内层走线</a:t>
            </a:r>
            <a:endParaRPr lang="en-US" altLang="zh-TW" sz="3600" dirty="0"/>
          </a:p>
        </p:txBody>
      </p:sp>
      <p:graphicFrame>
        <p:nvGraphicFramePr>
          <p:cNvPr id="9" name="表格 36"/>
          <p:cNvGraphicFramePr>
            <a:graphicFrameLocks noGrp="1"/>
          </p:cNvGraphicFramePr>
          <p:nvPr/>
        </p:nvGraphicFramePr>
        <p:xfrm>
          <a:off x="189203" y="711835"/>
          <a:ext cx="5787995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5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29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73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7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10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12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98.44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37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98.92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36"/>
          <p:cNvGraphicFramePr>
            <a:graphicFrameLocks noGrp="1"/>
          </p:cNvGraphicFramePr>
          <p:nvPr/>
        </p:nvGraphicFramePr>
        <p:xfrm>
          <a:off x="6203980" y="706755"/>
          <a:ext cx="5798817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6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6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6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1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65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r>
                        <a:rPr lang="en-US" altLang="zh-TW" sz="1400" dirty="0"/>
                        <a:t>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7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90.14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0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90.24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875" y="1711453"/>
            <a:ext cx="5943600" cy="248418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25" y="4323837"/>
            <a:ext cx="6000750" cy="242938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" y="4335656"/>
            <a:ext cx="5972175" cy="241756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11453"/>
            <a:ext cx="5991225" cy="24841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標題 1"/>
          <p:cNvSpPr txBox="1"/>
          <p:nvPr/>
        </p:nvSpPr>
        <p:spPr>
          <a:xfrm>
            <a:off x="304800" y="0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Antenna 50ohm </a:t>
            </a:r>
            <a:r>
              <a:rPr lang="zh-TW" altLang="en-US" sz="3600" dirty="0"/>
              <a:t>阻抗控制</a:t>
            </a:r>
            <a:endParaRPr lang="en-US" altLang="zh-TW" sz="36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8426573" y="2438043"/>
            <a:ext cx="1228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Layer - Top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10" name="表格 36"/>
          <p:cNvGraphicFramePr>
            <a:graphicFrameLocks noGrp="1"/>
          </p:cNvGraphicFramePr>
          <p:nvPr/>
        </p:nvGraphicFramePr>
        <p:xfrm>
          <a:off x="471639" y="1069893"/>
          <a:ext cx="11377062" cy="736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25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9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801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865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D1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D2(mils)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Note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Top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50.55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Ref layer L5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群組 1"/>
          <p:cNvGrpSpPr/>
          <p:nvPr/>
        </p:nvGrpSpPr>
        <p:grpSpPr>
          <a:xfrm>
            <a:off x="6341986" y="2911471"/>
            <a:ext cx="5392171" cy="2522277"/>
            <a:chOff x="6341986" y="2911471"/>
            <a:chExt cx="5392171" cy="2522277"/>
          </a:xfrm>
        </p:grpSpPr>
        <p:sp>
          <p:nvSpPr>
            <p:cNvPr id="13" name="矩形 12"/>
            <p:cNvSpPr/>
            <p:nvPr/>
          </p:nvSpPr>
          <p:spPr>
            <a:xfrm>
              <a:off x="6792024" y="3897128"/>
              <a:ext cx="4928480" cy="41631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6793596" y="4314758"/>
              <a:ext cx="4928480" cy="5458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6793145" y="3431331"/>
              <a:ext cx="4925921" cy="46031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8904944" y="3261577"/>
              <a:ext cx="566573" cy="16346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025591" y="3261577"/>
              <a:ext cx="785133" cy="1634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7577939" y="3261577"/>
              <a:ext cx="785133" cy="1634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6796801" y="3737609"/>
              <a:ext cx="615671" cy="15610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817445" y="3422803"/>
              <a:ext cx="3975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786666" y="3672348"/>
              <a:ext cx="65248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7808771" y="3181287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0253027" y="3179014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9002026" y="3159964"/>
              <a:ext cx="4184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Sig</a:t>
              </a:r>
              <a:endParaRPr lang="zh-TW" altLang="en-US" sz="1600" dirty="0"/>
            </a:p>
          </p:txBody>
        </p:sp>
        <p:cxnSp>
          <p:nvCxnSpPr>
            <p:cNvPr id="25" name="直線接點 24"/>
            <p:cNvCxnSpPr/>
            <p:nvPr/>
          </p:nvCxnSpPr>
          <p:spPr>
            <a:xfrm flipV="1">
              <a:off x="8904944" y="3048873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8921288" y="3140474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>
              <a:stCxn id="18" idx="3"/>
            </p:cNvCxnSpPr>
            <p:nvPr/>
          </p:nvCxnSpPr>
          <p:spPr>
            <a:xfrm flipV="1">
              <a:off x="8363074" y="3061406"/>
              <a:ext cx="1261" cy="2819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>
              <a:off x="8363002" y="3142008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H="1" flipV="1">
              <a:off x="10014865" y="3022335"/>
              <a:ext cx="2869" cy="4099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9472924" y="3140474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9029212" y="2911471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9566483" y="2911471"/>
              <a:ext cx="38544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D1</a:t>
              </a:r>
              <a:endParaRPr lang="zh-TW" altLang="en-US" sz="14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 flipH="1">
              <a:off x="8468986" y="2911471"/>
              <a:ext cx="49818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D1</a:t>
              </a:r>
              <a:endParaRPr lang="zh-TW" altLang="en-US" sz="1400" b="1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362522" y="3184584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L1</a:t>
              </a:r>
              <a:endParaRPr lang="zh-TW" altLang="en-US" sz="16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6367168" y="3666685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L2</a:t>
              </a:r>
              <a:endParaRPr lang="zh-TW" altLang="en-US" sz="1600" dirty="0"/>
            </a:p>
          </p:txBody>
        </p:sp>
        <p:cxnSp>
          <p:nvCxnSpPr>
            <p:cNvPr id="36" name="直線接點 35"/>
            <p:cNvCxnSpPr/>
            <p:nvPr/>
          </p:nvCxnSpPr>
          <p:spPr>
            <a:xfrm flipV="1">
              <a:off x="9477959" y="3054798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/>
            <p:cNvSpPr txBox="1"/>
            <p:nvPr/>
          </p:nvSpPr>
          <p:spPr>
            <a:xfrm>
              <a:off x="6800254" y="3896697"/>
              <a:ext cx="70278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Core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6730789" y="4648678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6373381" y="4246072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L3</a:t>
              </a:r>
              <a:endParaRPr lang="zh-TW" altLang="en-US" sz="16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0987323" y="3736425"/>
              <a:ext cx="725552" cy="14846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1133823" y="3672348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6822683" y="4397751"/>
              <a:ext cx="70278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6371810" y="4649996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L4</a:t>
              </a:r>
              <a:endParaRPr lang="zh-TW" altLang="en-US" sz="1600" dirty="0"/>
            </a:p>
          </p:txBody>
        </p:sp>
        <p:cxnSp>
          <p:nvCxnSpPr>
            <p:cNvPr id="44" name="直線接點 43"/>
            <p:cNvCxnSpPr/>
            <p:nvPr/>
          </p:nvCxnSpPr>
          <p:spPr>
            <a:xfrm flipV="1">
              <a:off x="8895250" y="3566708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8911594" y="3658309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/>
            <p:nvPr/>
          </p:nvCxnSpPr>
          <p:spPr>
            <a:xfrm flipV="1">
              <a:off x="9468264" y="3572633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H="1" flipV="1">
              <a:off x="7402895" y="3557265"/>
              <a:ext cx="14416" cy="11477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V="1">
              <a:off x="10994977" y="3517357"/>
              <a:ext cx="6035" cy="12072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字方塊 48"/>
            <p:cNvSpPr txBox="1"/>
            <p:nvPr/>
          </p:nvSpPr>
          <p:spPr>
            <a:xfrm>
              <a:off x="9787910" y="3432271"/>
              <a:ext cx="38544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D2</a:t>
              </a:r>
              <a:endParaRPr lang="zh-TW" altLang="en-US" sz="1400" b="1" dirty="0"/>
            </a:p>
          </p:txBody>
        </p:sp>
        <p:sp>
          <p:nvSpPr>
            <p:cNvPr id="50" name="文字方塊 49"/>
            <p:cNvSpPr txBox="1"/>
            <p:nvPr/>
          </p:nvSpPr>
          <p:spPr>
            <a:xfrm flipH="1">
              <a:off x="8244533" y="3439302"/>
              <a:ext cx="49818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D2</a:t>
              </a:r>
              <a:endParaRPr lang="zh-TW" altLang="en-US" sz="1400" b="1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6792024" y="5152775"/>
              <a:ext cx="4928480" cy="15764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6719607" y="5073968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6341986" y="5096563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L5</a:t>
              </a:r>
              <a:endParaRPr lang="zh-TW" altLang="en-US" sz="16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6792024" y="4867700"/>
              <a:ext cx="4928480" cy="28585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6789262" y="4865296"/>
              <a:ext cx="70278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Core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6801640" y="4713315"/>
              <a:ext cx="615671" cy="15610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6791505" y="4633898"/>
              <a:ext cx="65248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PWR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0998376" y="4712130"/>
              <a:ext cx="725552" cy="1484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11144877" y="4619685"/>
              <a:ext cx="5892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PWR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796801" y="4316233"/>
              <a:ext cx="615671" cy="15610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0993537" y="4315045"/>
              <a:ext cx="725552" cy="14846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6799095" y="4221334"/>
              <a:ext cx="65248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11152466" y="4217105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直線單箭頭接點 67"/>
            <p:cNvCxnSpPr/>
            <p:nvPr/>
          </p:nvCxnSpPr>
          <p:spPr>
            <a:xfrm>
              <a:off x="9463230" y="3658309"/>
              <a:ext cx="154142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/>
            <p:nvPr/>
          </p:nvCxnSpPr>
          <p:spPr>
            <a:xfrm flipV="1">
              <a:off x="7399056" y="3652593"/>
              <a:ext cx="1503899" cy="5716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圖片 69"/>
            <p:cNvPicPr>
              <a:picLocks noChangeAspect="1"/>
            </p:cNvPicPr>
            <p:nvPr/>
          </p:nvPicPr>
          <p:blipFill>
            <a:blip r:embed="rId2">
              <a:alphaModFix amt="21000"/>
            </a:blip>
            <a:stretch>
              <a:fillRect/>
            </a:stretch>
          </p:blipFill>
          <p:spPr>
            <a:xfrm>
              <a:off x="7403135" y="3732322"/>
              <a:ext cx="3601521" cy="1153788"/>
            </a:xfrm>
            <a:prstGeom prst="rect">
              <a:avLst/>
            </a:prstGeom>
          </p:spPr>
        </p:pic>
        <p:sp>
          <p:nvSpPr>
            <p:cNvPr id="71" name="矩形 70"/>
            <p:cNvSpPr/>
            <p:nvPr/>
          </p:nvSpPr>
          <p:spPr>
            <a:xfrm>
              <a:off x="10244333" y="3426937"/>
              <a:ext cx="428370" cy="1737093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7739869" y="3432439"/>
              <a:ext cx="428370" cy="1737093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3" name="圖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29" y="2301557"/>
            <a:ext cx="5262934" cy="41161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68" y="1505626"/>
            <a:ext cx="6332232" cy="45745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784" y="-4783"/>
            <a:ext cx="10972800" cy="719305"/>
          </a:xfrm>
        </p:spPr>
        <p:txBody>
          <a:bodyPr/>
          <a:lstStyle/>
          <a:p>
            <a:r>
              <a:rPr lang="en-US" altLang="zh-TW" dirty="0">
                <a:latin typeface="+mn-lt"/>
              </a:rPr>
              <a:t>QFN Ball Map</a:t>
            </a:r>
            <a:endParaRPr lang="zh-TW" altLang="en-US" dirty="0">
              <a:latin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748078" y="977946"/>
            <a:ext cx="77406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MIPI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062370" y="6113139"/>
            <a:ext cx="739140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DDR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744880" y="1912065"/>
            <a:ext cx="84391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EPHY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555267" y="955441"/>
            <a:ext cx="69659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USB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71482" y="2487463"/>
            <a:ext cx="75882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AUD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458963" y="5314902"/>
            <a:ext cx="1026160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EMMC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670868" y="3418873"/>
            <a:ext cx="80708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SDIO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897405" y="3880538"/>
            <a:ext cx="80708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SDIO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36"/>
          <p:cNvGraphicFramePr>
            <a:graphicFrameLocks noGrp="1"/>
          </p:cNvGraphicFramePr>
          <p:nvPr/>
        </p:nvGraphicFramePr>
        <p:xfrm>
          <a:off x="95634" y="1219676"/>
          <a:ext cx="6810308" cy="731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06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1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81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340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D1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D2(mils)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19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+/- 5%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50.55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標題 1"/>
          <p:cNvSpPr txBox="1"/>
          <p:nvPr/>
        </p:nvSpPr>
        <p:spPr>
          <a:xfrm>
            <a:off x="-109932" y="-64897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Antenna 50ohm </a:t>
            </a:r>
            <a:r>
              <a:rPr lang="zh-TW" altLang="en-US" sz="3600" dirty="0"/>
              <a:t>阻抗控制</a:t>
            </a:r>
            <a:endParaRPr lang="en-US" altLang="zh-TW" sz="3600" dirty="0"/>
          </a:p>
        </p:txBody>
      </p:sp>
      <p:grpSp>
        <p:nvGrpSpPr>
          <p:cNvPr id="3" name="群組 2"/>
          <p:cNvGrpSpPr/>
          <p:nvPr/>
        </p:nvGrpSpPr>
        <p:grpSpPr>
          <a:xfrm>
            <a:off x="6532151" y="4206871"/>
            <a:ext cx="5392171" cy="2522277"/>
            <a:chOff x="6532151" y="4206871"/>
            <a:chExt cx="5392171" cy="2522277"/>
          </a:xfrm>
        </p:grpSpPr>
        <p:sp>
          <p:nvSpPr>
            <p:cNvPr id="14" name="矩形 13"/>
            <p:cNvSpPr/>
            <p:nvPr/>
          </p:nvSpPr>
          <p:spPr>
            <a:xfrm>
              <a:off x="6982189" y="5192528"/>
              <a:ext cx="4928480" cy="41631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6983761" y="5610158"/>
              <a:ext cx="4928480" cy="5458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6983310" y="4726731"/>
              <a:ext cx="4925921" cy="46031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095109" y="4556977"/>
              <a:ext cx="566573" cy="16346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0215756" y="4556977"/>
              <a:ext cx="785133" cy="1634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7768104" y="4556977"/>
              <a:ext cx="785133" cy="1634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6986966" y="5033009"/>
              <a:ext cx="615671" cy="15610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7007610" y="4718203"/>
              <a:ext cx="3975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976831" y="4948698"/>
              <a:ext cx="65248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998936" y="4476687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10443192" y="4474414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9192191" y="4455364"/>
              <a:ext cx="4254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Sig</a:t>
              </a:r>
              <a:endParaRPr lang="zh-TW" altLang="en-US" sz="1600" b="1" dirty="0"/>
            </a:p>
          </p:txBody>
        </p:sp>
        <p:cxnSp>
          <p:nvCxnSpPr>
            <p:cNvPr id="26" name="直線接點 25"/>
            <p:cNvCxnSpPr/>
            <p:nvPr/>
          </p:nvCxnSpPr>
          <p:spPr>
            <a:xfrm flipV="1">
              <a:off x="9095109" y="4344273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/>
            <p:nvPr/>
          </p:nvCxnSpPr>
          <p:spPr>
            <a:xfrm>
              <a:off x="9111453" y="4435874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>
              <a:stCxn id="19" idx="3"/>
            </p:cNvCxnSpPr>
            <p:nvPr/>
          </p:nvCxnSpPr>
          <p:spPr>
            <a:xfrm flipV="1">
              <a:off x="8553239" y="4356806"/>
              <a:ext cx="1261" cy="2819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8553167" y="4437408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 flipH="1" flipV="1">
              <a:off x="10205030" y="4317735"/>
              <a:ext cx="2869" cy="4099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9663089" y="4435874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9219377" y="4206871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9756648" y="4206871"/>
              <a:ext cx="38544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D1</a:t>
              </a:r>
              <a:endParaRPr lang="zh-TW" altLang="en-US" sz="1400" b="1" dirty="0"/>
            </a:p>
          </p:txBody>
        </p:sp>
        <p:sp>
          <p:nvSpPr>
            <p:cNvPr id="34" name="文字方塊 33"/>
            <p:cNvSpPr txBox="1"/>
            <p:nvPr/>
          </p:nvSpPr>
          <p:spPr>
            <a:xfrm flipH="1">
              <a:off x="8659151" y="4206871"/>
              <a:ext cx="49818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D1</a:t>
              </a:r>
              <a:endParaRPr lang="zh-TW" altLang="en-US" sz="1400" b="1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6552687" y="4479984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L1</a:t>
              </a:r>
              <a:endParaRPr lang="zh-TW" altLang="en-US" sz="16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6557333" y="4962085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L2</a:t>
              </a:r>
              <a:endParaRPr lang="zh-TW" altLang="en-US" sz="1600" dirty="0"/>
            </a:p>
          </p:txBody>
        </p:sp>
        <p:cxnSp>
          <p:nvCxnSpPr>
            <p:cNvPr id="37" name="直線接點 36"/>
            <p:cNvCxnSpPr/>
            <p:nvPr/>
          </p:nvCxnSpPr>
          <p:spPr>
            <a:xfrm flipV="1">
              <a:off x="9668124" y="4350198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字方塊 37"/>
            <p:cNvSpPr txBox="1"/>
            <p:nvPr/>
          </p:nvSpPr>
          <p:spPr>
            <a:xfrm>
              <a:off x="6990419" y="5192097"/>
              <a:ext cx="70278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Core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6920954" y="5944078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6563546" y="5541472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L3</a:t>
              </a:r>
              <a:endParaRPr lang="zh-TW" altLang="en-US" sz="1600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11177488" y="5031825"/>
              <a:ext cx="725552" cy="14846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11323988" y="4942348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7012848" y="5693154"/>
              <a:ext cx="70278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6561975" y="5945396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L4</a:t>
              </a:r>
              <a:endParaRPr lang="zh-TW" altLang="en-US" sz="1600" dirty="0"/>
            </a:p>
          </p:txBody>
        </p:sp>
        <p:cxnSp>
          <p:nvCxnSpPr>
            <p:cNvPr id="45" name="直線接點 44"/>
            <p:cNvCxnSpPr/>
            <p:nvPr/>
          </p:nvCxnSpPr>
          <p:spPr>
            <a:xfrm flipV="1">
              <a:off x="9085415" y="4862108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>
              <a:off x="9101759" y="4953709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V="1">
              <a:off x="9658429" y="4868033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H="1" flipV="1">
              <a:off x="7593060" y="4852665"/>
              <a:ext cx="14416" cy="11477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/>
            <p:nvPr/>
          </p:nvCxnSpPr>
          <p:spPr>
            <a:xfrm flipV="1">
              <a:off x="11185142" y="4812757"/>
              <a:ext cx="6035" cy="12072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/>
            <p:cNvSpPr txBox="1"/>
            <p:nvPr/>
          </p:nvSpPr>
          <p:spPr>
            <a:xfrm>
              <a:off x="9978075" y="4727671"/>
              <a:ext cx="38544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D2</a:t>
              </a:r>
              <a:endParaRPr lang="zh-TW" altLang="en-US" sz="1400" b="1" dirty="0"/>
            </a:p>
          </p:txBody>
        </p:sp>
        <p:sp>
          <p:nvSpPr>
            <p:cNvPr id="51" name="文字方塊 50"/>
            <p:cNvSpPr txBox="1"/>
            <p:nvPr/>
          </p:nvSpPr>
          <p:spPr>
            <a:xfrm flipH="1">
              <a:off x="8434698" y="4734702"/>
              <a:ext cx="49818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D2</a:t>
              </a:r>
              <a:endParaRPr lang="zh-TW" altLang="en-US" sz="1400" b="1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6982189" y="6448175"/>
              <a:ext cx="4928480" cy="15764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6947872" y="6369368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6532151" y="6391963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L5</a:t>
              </a:r>
              <a:endParaRPr lang="zh-TW" altLang="en-US" sz="1600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6982189" y="6163100"/>
              <a:ext cx="4928480" cy="28585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979427" y="6160696"/>
              <a:ext cx="70278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Core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991805" y="6008715"/>
              <a:ext cx="615671" cy="15610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6981670" y="5922948"/>
              <a:ext cx="65248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PWR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1188541" y="6007530"/>
              <a:ext cx="725552" cy="1484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11335042" y="5908735"/>
              <a:ext cx="5892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PWR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6986966" y="5618626"/>
              <a:ext cx="615671" cy="15610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1183702" y="5618913"/>
              <a:ext cx="725552" cy="14846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6989260" y="5524692"/>
              <a:ext cx="65248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1342631" y="5510387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66" name="直線單箭頭接點 65"/>
            <p:cNvCxnSpPr/>
            <p:nvPr/>
          </p:nvCxnSpPr>
          <p:spPr>
            <a:xfrm>
              <a:off x="9653395" y="4953709"/>
              <a:ext cx="154142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/>
            <p:cNvCxnSpPr/>
            <p:nvPr/>
          </p:nvCxnSpPr>
          <p:spPr>
            <a:xfrm flipV="1">
              <a:off x="7589221" y="4947993"/>
              <a:ext cx="1503899" cy="5716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圖片 67"/>
            <p:cNvPicPr>
              <a:picLocks noChangeAspect="1"/>
            </p:cNvPicPr>
            <p:nvPr/>
          </p:nvPicPr>
          <p:blipFill>
            <a:blip r:embed="rId2">
              <a:alphaModFix amt="21000"/>
            </a:blip>
            <a:stretch>
              <a:fillRect/>
            </a:stretch>
          </p:blipFill>
          <p:spPr>
            <a:xfrm>
              <a:off x="7593300" y="5027722"/>
              <a:ext cx="3601521" cy="1153788"/>
            </a:xfrm>
            <a:prstGeom prst="rect">
              <a:avLst/>
            </a:prstGeom>
          </p:spPr>
        </p:pic>
        <p:sp>
          <p:nvSpPr>
            <p:cNvPr id="69" name="矩形 68"/>
            <p:cNvSpPr/>
            <p:nvPr/>
          </p:nvSpPr>
          <p:spPr>
            <a:xfrm>
              <a:off x="10434498" y="4722337"/>
              <a:ext cx="428370" cy="1737093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7930034" y="4727839"/>
              <a:ext cx="428370" cy="1737093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17" y="2424255"/>
            <a:ext cx="6000750" cy="3943350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066" y="378145"/>
            <a:ext cx="4923052" cy="38503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784" y="-4783"/>
            <a:ext cx="10972800" cy="719305"/>
          </a:xfrm>
        </p:spPr>
        <p:txBody>
          <a:bodyPr/>
          <a:lstStyle/>
          <a:p>
            <a:r>
              <a:rPr lang="en-US" altLang="zh-TW" dirty="0">
                <a:latin typeface="+mn-lt"/>
              </a:rPr>
              <a:t>BGA Ball Map</a:t>
            </a:r>
            <a:endParaRPr lang="zh-TW" altLang="en-US" dirty="0">
              <a:latin typeface="+mn-lt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01" y="1457325"/>
            <a:ext cx="7053024" cy="421005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3831088" y="1748340"/>
            <a:ext cx="77406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MIPI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350283" y="4939009"/>
            <a:ext cx="739140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DDR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044286" y="2019733"/>
            <a:ext cx="84391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EPHY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40247" y="1748340"/>
            <a:ext cx="69659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USB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711567" y="3318469"/>
            <a:ext cx="75882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AUD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866285" y="4939010"/>
            <a:ext cx="1026160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EMMC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761261" y="4086522"/>
            <a:ext cx="80708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SDIO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082758" y="3198167"/>
            <a:ext cx="80708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SDIO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ZmYjQ2OWYzYTU1NDdjYzlkYTM1NmUwNWE5MmYxZTE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腦力激盪簡報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none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Office Theme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17360</TotalTime>
  <Words>5470</Words>
  <Application>Microsoft Office PowerPoint</Application>
  <PresentationFormat>宽屏</PresentationFormat>
  <Paragraphs>1707</Paragraphs>
  <Slides>80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3" baseType="lpstr">
      <vt:lpstr>Heiti TC Medium</vt:lpstr>
      <vt:lpstr>Microsoft JhengHei</vt:lpstr>
      <vt:lpstr>細明體</vt:lpstr>
      <vt:lpstr>新細明體</vt:lpstr>
      <vt:lpstr>宋体</vt:lpstr>
      <vt:lpstr>微软雅黑</vt:lpstr>
      <vt:lpstr>Arial</vt:lpstr>
      <vt:lpstr>Calibri</vt:lpstr>
      <vt:lpstr>Calibri Light</vt:lpstr>
      <vt:lpstr>Century Gothic</vt:lpstr>
      <vt:lpstr>Wingdings</vt:lpstr>
      <vt:lpstr>Wingdings 2</vt:lpstr>
      <vt:lpstr>腦力激盪簡報</vt:lpstr>
      <vt:lpstr>SG2000  PCB Layout Guide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QFN Ball Map</vt:lpstr>
      <vt:lpstr>BGA Ball Map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Garen Lee</dc:creator>
  <cp:lastModifiedBy>Administrator</cp:lastModifiedBy>
  <cp:revision>663</cp:revision>
  <dcterms:created xsi:type="dcterms:W3CDTF">2022-06-13T09:15:00Z</dcterms:created>
  <dcterms:modified xsi:type="dcterms:W3CDTF">2024-05-24T05:42:14Z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0x010100DFD91F4B76319B45B563D8C89EC76CCE</vt:lpwstr>
  </property>
  <property fmtid="{D5CDD505-2E9C-101B-9397-08002B2CF9AE}" pid="3" name="ICV">
    <vt:lpwstr>12BFF10A88F142CBAF7443F62E214002</vt:lpwstr>
  </property>
  <property fmtid="{D5CDD505-2E9C-101B-9397-08002B2CF9AE}" pid="4" name="KSOProductBuildVer">
    <vt:lpwstr>2052-11.1.0.12358</vt:lpwstr>
  </property>
  <property fmtid="{5B77E7CE-EC58-BC6A-FAE8-886BEB80DBEB}" pid="5" name="5B77E7CEEC58BC6AFAE8886BEB80DBEB">
    <vt:lpwstr>otCYQxs9Dbw2bUEn/Soxv9pYAoWsCRIsU8+gIbxzzmNcJN13+qHIPyWmbF9hFzPHyi2m8DLwi54E5OVVM5pJ0yGmgAiYTaR6oYUdYZxdjep6I9xviFUFZ9aTScfBW9OGNH3OpjHKXhuBS0jBjvglnRcfh66x8WC58zETTuqJvj/rWtP5XByaTsDd9v23uF4+UeoZq1VtJp9oQQSSAtt9KY11V6+hXMVJ0dT+V4F4dbSki4GkuD0vULEhMYhJMLOCElX4mFrjlJV9UgLB1+NC//NsUgbjGK7lna7gBRfBMq/POe7YoLOlHWLmrQMPEP8n9xFYVWj2RkEh8dKAj6Lon0VCD/Yr7WwNLQf5qkqRv4itgXDA86EZObLuN8Z8z3CFY5CNmZQt+lVbWkv1O2oJBOiB0PnjgyZNJFWeB+7HpNogCm+YNyJ+EDKsd/dtKg5OX8rNjn+mAzU7RCLFo7Ggrfa7JvOBVlBC1g+XIWLLQS8ZRBHoHOJ8bxh0pzc502YVU8fPxpwEd+BAWJL+2ETTxUItFDrd+v99/Um5+NgJ/WGndhdMlBBBFUu+0ohQuQuRyuYk5r3+8LR0ytpT67427Xl19vG91VoMEwgiXNFlK5Y=</vt:lpwstr>
  </property>
</Properties>
</file>